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8" r:id="rId2"/>
    <p:sldId id="318" r:id="rId3"/>
    <p:sldId id="317" r:id="rId4"/>
    <p:sldId id="279" r:id="rId5"/>
    <p:sldId id="308" r:id="rId6"/>
    <p:sldId id="314" r:id="rId7"/>
    <p:sldId id="315" r:id="rId8"/>
    <p:sldId id="312" r:id="rId9"/>
    <p:sldId id="313" r:id="rId10"/>
    <p:sldId id="309" r:id="rId11"/>
    <p:sldId id="310" r:id="rId12"/>
    <p:sldId id="28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C5A0"/>
    <a:srgbClr val="00C85A"/>
    <a:srgbClr val="00F66F"/>
    <a:srgbClr val="336600"/>
    <a:srgbClr val="F1850F"/>
    <a:srgbClr val="FFCF37"/>
    <a:srgbClr val="FF9933"/>
    <a:srgbClr val="FF3300"/>
    <a:srgbClr val="11FF7D"/>
    <a:srgbClr val="914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36" autoAdjust="0"/>
  </p:normalViewPr>
  <p:slideViewPr>
    <p:cSldViewPr>
      <p:cViewPr varScale="1">
        <p:scale>
          <a:sx n="75" d="100"/>
          <a:sy n="75" d="100"/>
        </p:scale>
        <p:origin x="-11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9" tIns="45719" rIns="91439" bIns="45719" rtlCol="0"/>
          <a:lstStyle>
            <a:lvl1pPr algn="r">
              <a:defRPr sz="1200"/>
            </a:lvl1pPr>
          </a:lstStyle>
          <a:p>
            <a:fld id="{DE5400DD-9E1F-47BE-B9DD-7180311EF892}" type="datetimeFigureOut">
              <a:rPr lang="en-US" smtClean="0"/>
              <a:pPr/>
              <a:t>3/24/2016</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9" tIns="45719" rIns="91439" bIns="45719" rtlCol="0" anchor="b"/>
          <a:lstStyle>
            <a:lvl1pPr algn="r">
              <a:defRPr sz="1200"/>
            </a:lvl1pPr>
          </a:lstStyle>
          <a:p>
            <a:fld id="{EF505D83-1514-4086-A668-3BE4368AB921}" type="slidenum">
              <a:rPr lang="en-US" smtClean="0"/>
              <a:pPr/>
              <a:t>‹#›</a:t>
            </a:fld>
            <a:endParaRPr lang="en-US"/>
          </a:p>
        </p:txBody>
      </p:sp>
    </p:spTree>
    <p:extLst>
      <p:ext uri="{BB962C8B-B14F-4D97-AF65-F5344CB8AC3E}">
        <p14:creationId xmlns:p14="http://schemas.microsoft.com/office/powerpoint/2010/main" val="1061539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8FDB1EA0-47C7-4CEE-8CB5-FFFCA7020C63}" type="datetimeFigureOut">
              <a:rPr lang="en-US" smtClean="0"/>
              <a:pPr/>
              <a:t>3/24/2016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val="383700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ERIC</a:t>
            </a:r>
          </a:p>
          <a:p>
            <a:pPr eaLnBrk="1" hangingPunct="1"/>
            <a:endParaRPr lang="en-US" dirty="0" smtClean="0"/>
          </a:p>
          <a:p>
            <a:pPr eaLnBrk="1" hangingPunct="1"/>
            <a:r>
              <a:rPr lang="en-US" dirty="0" smtClean="0"/>
              <a:t>Pointer – visible</a:t>
            </a:r>
          </a:p>
          <a:p>
            <a:pPr eaLnBrk="1" hangingPunct="1"/>
            <a:endParaRPr lang="en-US" dirty="0" smtClean="0"/>
          </a:p>
          <a:p>
            <a:pPr marL="171448" indent="-171448" defTabSz="914389">
              <a:buFont typeface="Arial" panose="020B0604020202020204" pitchFamily="34" charset="0"/>
              <a:buChar char="•"/>
              <a:defRPr/>
            </a:pPr>
            <a:r>
              <a:rPr lang="en-US" dirty="0" smtClean="0"/>
              <a:t>Good afternoon President Edgar, Vice President Suarez, Secretary Dolan and Board members.  I am </a:t>
            </a:r>
            <a:r>
              <a:rPr lang="en-US" dirty="0" smtClean="0"/>
              <a:t>Eric </a:t>
            </a:r>
            <a:r>
              <a:rPr lang="en-US" dirty="0" smtClean="0"/>
              <a:t>Butler, </a:t>
            </a:r>
            <a:r>
              <a:rPr lang="en-US" dirty="0" smtClean="0"/>
              <a:t>Supervising Engineer and Chief </a:t>
            </a:r>
            <a:r>
              <a:rPr lang="en-US" dirty="0" smtClean="0"/>
              <a:t>of the Board’s Projects and Environmental Branch.</a:t>
            </a:r>
          </a:p>
          <a:p>
            <a:pPr marL="171448" indent="-171448" defTabSz="914389">
              <a:buFont typeface="Arial" panose="020B0604020202020204" pitchFamily="34" charset="0"/>
              <a:buChar char="•"/>
              <a:defRPr/>
            </a:pPr>
            <a:endParaRPr lang="en-US" dirty="0" smtClean="0"/>
          </a:p>
          <a:p>
            <a:pPr marL="171448" indent="-171448" defTabSz="914389">
              <a:buFont typeface="Arial" panose="020B0604020202020204" pitchFamily="34" charset="0"/>
              <a:buChar char="•"/>
              <a:defRPr/>
            </a:pPr>
            <a:r>
              <a:rPr lang="en-US" dirty="0" smtClean="0"/>
              <a:t>Presenting </a:t>
            </a:r>
            <a:r>
              <a:rPr lang="en-US" dirty="0" smtClean="0"/>
              <a:t>with me today </a:t>
            </a:r>
            <a:r>
              <a:rPr lang="en-US" dirty="0" smtClean="0"/>
              <a:t>will be Senior Environmental Scientist James Herota (pause), Senior Engineer Nancy Moricz (pause) and Senior Engineer Ali Porbaha (pause).</a:t>
            </a:r>
          </a:p>
          <a:p>
            <a:pPr marL="171448" indent="-171448" defTabSz="914389">
              <a:buFont typeface="Arial" panose="020B0604020202020204" pitchFamily="34" charset="0"/>
              <a:buChar char="•"/>
              <a:defRPr/>
            </a:pPr>
            <a:endParaRPr lang="en-US" dirty="0" smtClean="0"/>
          </a:p>
          <a:p>
            <a:pPr marL="171448" indent="-171448" defTabSz="914389">
              <a:buFont typeface="Arial" panose="020B0604020202020204" pitchFamily="34" charset="0"/>
              <a:buChar char="•"/>
              <a:defRPr/>
            </a:pPr>
            <a:r>
              <a:rPr lang="en-US" dirty="0" smtClean="0"/>
              <a:t>Before the staff make their presentations </a:t>
            </a:r>
            <a:r>
              <a:rPr lang="en-US" baseline="0" dirty="0" smtClean="0"/>
              <a:t>I’d like to recall events which led to creation of the Branch, and to look at two important drivers which have guided our efforts.</a:t>
            </a:r>
          </a:p>
          <a:p>
            <a:pPr eaLnBrk="1" hangingPunct="1"/>
            <a:endParaRPr lang="en-US" dirty="0" smtClean="0"/>
          </a:p>
          <a:p>
            <a:pPr eaLnBrk="1" hangingPunct="1"/>
            <a:r>
              <a:rPr lang="en-US" dirty="0" smtClean="0"/>
              <a:t>*</a:t>
            </a:r>
            <a:r>
              <a:rPr lang="en-US" baseline="0" dirty="0" smtClean="0"/>
              <a:t> </a:t>
            </a:r>
            <a:r>
              <a:rPr lang="en-US" baseline="0" dirty="0" smtClean="0"/>
              <a:t>CLICK to next slide </a:t>
            </a:r>
            <a:r>
              <a:rPr lang="en-US" baseline="0" dirty="0" smtClean="0"/>
              <a:t>*</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10</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ALI</a:t>
            </a:r>
          </a:p>
          <a:p>
            <a:pPr eaLnBrk="1" hangingPunct="1"/>
            <a:endParaRPr lang="en-US" dirty="0" smtClean="0"/>
          </a:p>
          <a:p>
            <a:pPr eaLnBrk="1" hangingPunct="1"/>
            <a:r>
              <a:rPr lang="en-US" dirty="0" smtClean="0"/>
              <a:t>Added bullet</a:t>
            </a:r>
            <a:r>
              <a:rPr lang="en-US" baseline="0" dirty="0" smtClean="0"/>
              <a:t> on transfer to Operations Branch</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11</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ALI</a:t>
            </a:r>
          </a:p>
          <a:p>
            <a:pPr eaLnBrk="1" hangingPunct="1"/>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staff available for questions</a:t>
            </a:r>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12</a:t>
            </a:fld>
            <a:endParaRPr lang="en-US"/>
          </a:p>
        </p:txBody>
      </p:sp>
    </p:spTree>
    <p:extLst>
      <p:ext uri="{BB962C8B-B14F-4D97-AF65-F5344CB8AC3E}">
        <p14:creationId xmlns:p14="http://schemas.microsoft.com/office/powerpoint/2010/main" val="218350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solidFill>
                  <a:prstClr val="black"/>
                </a:solidFill>
              </a:rPr>
              <a:pPr/>
              <a:t>2</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ERIC</a:t>
            </a:r>
          </a:p>
          <a:p>
            <a:pPr eaLnBrk="1" hangingPunct="1"/>
            <a:endParaRPr lang="en-US" dirty="0" smtClean="0"/>
          </a:p>
          <a:p>
            <a:pPr eaLnBrk="1" hangingPunct="1"/>
            <a:r>
              <a:rPr lang="en-US" baseline="0" dirty="0" smtClean="0"/>
              <a:t>* CLICK *</a:t>
            </a:r>
          </a:p>
          <a:p>
            <a:pPr eaLnBrk="1" hangingPunct="1"/>
            <a:endParaRPr lang="en-US" baseline="0" dirty="0" smtClean="0"/>
          </a:p>
          <a:p>
            <a:pPr eaLnBrk="1" hangingPunct="1"/>
            <a:r>
              <a:rPr lang="en-US" baseline="0" dirty="0" smtClean="0"/>
              <a:t>In 2007 the Legislature passed and the Governor signed a sweeping set of important flood legislation which, among numerous other actions:</a:t>
            </a:r>
          </a:p>
          <a:p>
            <a:pPr eaLnBrk="1" hangingPunct="1"/>
            <a:endParaRPr lang="en-US" baseline="0" dirty="0" smtClean="0"/>
          </a:p>
          <a:p>
            <a:pPr marL="171448" indent="-171448">
              <a:buFont typeface="Arial" panose="020B0604020202020204" pitchFamily="34" charset="0"/>
              <a:buChar char="•"/>
            </a:pPr>
            <a:r>
              <a:rPr lang="en-US" baseline="0" dirty="0" smtClean="0"/>
              <a:t>reconstituted the Reclamation Board as the Central Valley Flood Protection Board</a:t>
            </a:r>
          </a:p>
          <a:p>
            <a:pPr marL="171448" indent="-171448">
              <a:buFont typeface="Arial" panose="020B0604020202020204" pitchFamily="34" charset="0"/>
              <a:buChar char="•"/>
            </a:pPr>
            <a:r>
              <a:rPr lang="en-US" dirty="0" smtClean="0"/>
              <a:t>required DWR</a:t>
            </a:r>
            <a:r>
              <a:rPr lang="en-US" baseline="0" dirty="0" smtClean="0"/>
              <a:t> to prepare, and the </a:t>
            </a:r>
            <a:r>
              <a:rPr lang="en-US" dirty="0" smtClean="0"/>
              <a:t>Board to adopt, a Central Valley Flood Protection Plan</a:t>
            </a:r>
          </a:p>
          <a:p>
            <a:pPr marL="171448" indent="-171448">
              <a:buFont typeface="Arial" panose="020B0604020202020204" pitchFamily="34" charset="0"/>
              <a:buChar char="•"/>
            </a:pPr>
            <a:r>
              <a:rPr lang="en-US" dirty="0" smtClean="0"/>
              <a:t>established an urban level of flood</a:t>
            </a:r>
            <a:r>
              <a:rPr lang="en-US" baseline="0" dirty="0" smtClean="0"/>
              <a:t> protection, and</a:t>
            </a:r>
          </a:p>
          <a:p>
            <a:pPr marL="171448" indent="-171448">
              <a:buFont typeface="Arial" panose="020B0604020202020204" pitchFamily="34" charset="0"/>
              <a:buChar char="•"/>
            </a:pPr>
            <a:r>
              <a:rPr lang="en-US" baseline="0" dirty="0" smtClean="0"/>
              <a:t>required the Board to review and comment on safety elements of city and county General Plans, and to provide technical support to those agencies.</a:t>
            </a:r>
          </a:p>
          <a:p>
            <a:pPr marL="171448" indent="-171448">
              <a:buFont typeface="Arial" panose="020B0604020202020204" pitchFamily="34" charset="0"/>
              <a:buChar char="•"/>
            </a:pPr>
            <a:endParaRPr lang="en-US" baseline="0" dirty="0" smtClean="0"/>
          </a:p>
          <a:p>
            <a:pPr defTabSz="914389">
              <a:defRPr/>
            </a:pPr>
            <a:r>
              <a:rPr lang="en-US" baseline="0" dirty="0" smtClean="0"/>
              <a:t>* CLICK *</a:t>
            </a:r>
          </a:p>
          <a:p>
            <a:endParaRPr lang="en-US" baseline="0" dirty="0" smtClean="0"/>
          </a:p>
          <a:p>
            <a:r>
              <a:rPr lang="en-US" baseline="0" dirty="0" smtClean="0"/>
              <a:t>In response to this legislation and subsequent financing, the Branch was established in 2009.  Since then staff engineers and environmental scientists have </a:t>
            </a:r>
            <a:r>
              <a:rPr lang="en-US" baseline="0" dirty="0" smtClean="0"/>
              <a:t>provided </a:t>
            </a:r>
            <a:r>
              <a:rPr lang="en-US" baseline="0" dirty="0" smtClean="0"/>
              <a:t>collaborative inter-agency and stakeholder </a:t>
            </a:r>
            <a:r>
              <a:rPr lang="en-US" baseline="0" dirty="0" smtClean="0"/>
              <a:t>coordination, </a:t>
            </a:r>
            <a:r>
              <a:rPr lang="en-US" baseline="0" dirty="0" smtClean="0"/>
              <a:t>and solution-building support to several plans, programs, and projects</a:t>
            </a:r>
            <a:r>
              <a:rPr lang="en-US" baseline="0" dirty="0" smtClean="0"/>
              <a:t>.</a:t>
            </a:r>
          </a:p>
          <a:p>
            <a:endParaRPr lang="en-US" baseline="0" dirty="0" smtClean="0"/>
          </a:p>
          <a:p>
            <a:r>
              <a:rPr lang="en-US" baseline="0" dirty="0" smtClean="0"/>
              <a:t>* CLICK to next slide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solidFill>
                  <a:prstClr val="black"/>
                </a:solidFill>
              </a:rPr>
              <a:pPr/>
              <a:t>3</a:t>
            </a:fld>
            <a:endParaRPr lang="en-US" dirty="0"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normAutofit fontScale="92500" lnSpcReduction="10000"/>
          </a:bodyPr>
          <a:lstStyle/>
          <a:p>
            <a:pPr eaLnBrk="1" hangingPunct="1"/>
            <a:r>
              <a:rPr lang="en-US" dirty="0" smtClean="0"/>
              <a:t>ERIC</a:t>
            </a:r>
          </a:p>
          <a:p>
            <a:pPr eaLnBrk="1" hangingPunct="1"/>
            <a:endParaRPr lang="en-US" dirty="0" smtClean="0"/>
          </a:p>
          <a:p>
            <a:pPr eaLnBrk="1" hangingPunct="1"/>
            <a:r>
              <a:rPr lang="en-US" dirty="0" smtClean="0"/>
              <a:t>In support of the Governor’s Water Action Plan, the State evaluates water issues from a broad and strategic perspective by planning and implementing water management programs that combine flood management, ecosystem enhancement, water supply, water quality and other management actions to deliver multiple benefits across watershed and jurisdictional boundaries.</a:t>
            </a:r>
          </a:p>
          <a:p>
            <a:pPr eaLnBrk="1" hangingPunct="1"/>
            <a:endParaRPr lang="en-US" dirty="0" smtClean="0"/>
          </a:p>
          <a:p>
            <a:pPr eaLnBrk="1" hangingPunct="1"/>
            <a:r>
              <a:rPr lang="en-US" dirty="0" smtClean="0"/>
              <a:t>This approach calls for pulling together multiple disciplines and interests to define problems and opportunities, and then working creatively and collaboratively to achieve practical, cost-effective, and sustainable multi-benefit solutions.</a:t>
            </a:r>
          </a:p>
          <a:p>
            <a:pPr eaLnBrk="1" hangingPunct="1"/>
            <a:endParaRPr lang="en-US" dirty="0" smtClean="0"/>
          </a:p>
          <a:p>
            <a:pPr eaLnBrk="1" hangingPunct="1"/>
            <a:r>
              <a:rPr lang="en-US" dirty="0" smtClean="0"/>
              <a:t>* CLICK *</a:t>
            </a:r>
          </a:p>
          <a:p>
            <a:pPr eaLnBrk="1" hangingPunct="1"/>
            <a:endParaRPr lang="en-US" dirty="0" smtClean="0"/>
          </a:p>
          <a:p>
            <a:pPr eaLnBrk="1" hangingPunct="1"/>
            <a:r>
              <a:rPr lang="en-US" dirty="0" smtClean="0"/>
              <a:t>Branch activities support several</a:t>
            </a:r>
            <a:r>
              <a:rPr lang="en-US" baseline="0" dirty="0" smtClean="0"/>
              <a:t> actions of the Governor’s Water Action </a:t>
            </a:r>
            <a:r>
              <a:rPr lang="en-US" baseline="0" dirty="0" smtClean="0"/>
              <a:t>Plan related to flood protection, ecosystems, co-equal </a:t>
            </a:r>
            <a:r>
              <a:rPr lang="en-US" baseline="0" dirty="0" smtClean="0"/>
              <a:t>Delta </a:t>
            </a:r>
            <a:r>
              <a:rPr lang="en-US" baseline="0" dirty="0" smtClean="0"/>
              <a:t>goals, regional </a:t>
            </a:r>
            <a:r>
              <a:rPr lang="en-US" baseline="0" dirty="0" smtClean="0"/>
              <a:t>self-reliance and integrated water </a:t>
            </a:r>
            <a:r>
              <a:rPr lang="en-US" baseline="0" dirty="0" smtClean="0"/>
              <a:t>management.</a:t>
            </a:r>
            <a:endParaRPr lang="en-US" baseline="0" dirty="0" smtClean="0"/>
          </a:p>
          <a:p>
            <a:pPr eaLnBrk="1" hangingPunct="1"/>
            <a:endParaRPr lang="en-US" baseline="0" dirty="0" smtClean="0"/>
          </a:p>
          <a:p>
            <a:pPr defTabSz="914389">
              <a:defRPr/>
            </a:pPr>
            <a:r>
              <a:rPr lang="en-US" dirty="0" smtClean="0"/>
              <a:t>* CLICK *</a:t>
            </a:r>
          </a:p>
          <a:p>
            <a:pPr eaLnBrk="1" hangingPunct="1"/>
            <a:endParaRPr lang="en-US" dirty="0" smtClean="0"/>
          </a:p>
          <a:p>
            <a:pPr eaLnBrk="1" hangingPunct="1"/>
            <a:r>
              <a:rPr lang="en-US" dirty="0" smtClean="0"/>
              <a:t>while supporting the following goals </a:t>
            </a:r>
            <a:r>
              <a:rPr lang="en-US" dirty="0" smtClean="0"/>
              <a:t>of the Board’s Strategic </a:t>
            </a:r>
            <a:r>
              <a:rPr lang="en-US" dirty="0" smtClean="0"/>
              <a:t>Plan: </a:t>
            </a:r>
            <a:endParaRPr lang="en-US" dirty="0" smtClean="0"/>
          </a:p>
          <a:p>
            <a:pPr eaLnBrk="1" hangingPunct="1"/>
            <a:endParaRPr lang="en-US" dirty="0" smtClean="0"/>
          </a:p>
          <a:p>
            <a:pPr marL="171448" indent="-171448">
              <a:buFont typeface="Arial" charset="0"/>
              <a:buChar char="•"/>
            </a:pPr>
            <a:r>
              <a:rPr lang="en-US" dirty="0" smtClean="0"/>
              <a:t>Read off</a:t>
            </a:r>
            <a:r>
              <a:rPr lang="en-US" baseline="0" dirty="0" smtClean="0"/>
              <a:t> the screen</a:t>
            </a:r>
            <a:endParaRPr lang="en-US" baseline="0" dirty="0" smtClean="0"/>
          </a:p>
          <a:p>
            <a:pPr marL="171448" indent="-171448">
              <a:buFont typeface="Arial" charset="0"/>
              <a:buChar char="•"/>
            </a:pPr>
            <a:endParaRPr lang="en-US" baseline="0" dirty="0" smtClean="0"/>
          </a:p>
          <a:p>
            <a:pPr algn="just"/>
            <a:r>
              <a:rPr lang="en-US" baseline="0" dirty="0" smtClean="0"/>
              <a:t>James Herota will </a:t>
            </a:r>
            <a:r>
              <a:rPr lang="en-US" baseline="0" dirty="0" smtClean="0"/>
              <a:t>present next… </a:t>
            </a:r>
            <a:r>
              <a:rPr lang="en-US" baseline="0" dirty="0" smtClean="0"/>
              <a:t>* NO CLICK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4</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JAMES</a:t>
            </a:r>
          </a:p>
          <a:p>
            <a:pPr eaLnBrk="1" hangingPunct="1"/>
            <a:endParaRPr lang="en-US" dirty="0" smtClean="0"/>
          </a:p>
          <a:p>
            <a:pPr eaLnBrk="1" hangingPunct="1"/>
            <a:r>
              <a:rPr lang="en-US" dirty="0" smtClean="0"/>
              <a:t>Switched order of opening sentence</a:t>
            </a:r>
          </a:p>
          <a:p>
            <a:pPr eaLnBrk="1" hangingPunct="1"/>
            <a:endParaRPr lang="en-US" dirty="0" smtClean="0"/>
          </a:p>
          <a:p>
            <a:pPr eaLnBrk="1" hangingPunct="1"/>
            <a:r>
              <a:rPr lang="en-US" dirty="0" smtClean="0"/>
              <a:t>Replaced</a:t>
            </a:r>
            <a:r>
              <a:rPr lang="en-US" baseline="0" dirty="0" smtClean="0"/>
              <a:t> “native habitat and fish passage improvements” with “ecosystem restoration”</a:t>
            </a:r>
          </a:p>
          <a:p>
            <a:pPr eaLnBrk="1" hangingPunct="1"/>
            <a:endParaRPr lang="en-US" dirty="0" smtClean="0"/>
          </a:p>
          <a:p>
            <a:pPr eaLnBrk="1" hangingPunct="1"/>
            <a:r>
              <a:rPr lang="en-US" baseline="0" dirty="0" smtClean="0"/>
              <a:t>Added a final bullet on USACE permitting and 408 decisions.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5</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JAMES</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6</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NANCY</a:t>
            </a:r>
          </a:p>
          <a:p>
            <a:pPr eaLnBrk="1" hangingPunct="1"/>
            <a:endParaRPr lang="en-US" dirty="0" smtClean="0"/>
          </a:p>
          <a:p>
            <a:pPr eaLnBrk="1" hangingPunct="1"/>
            <a:r>
              <a:rPr lang="en-US" dirty="0" smtClean="0"/>
              <a:t>Changed “American River Watershed” to “American River Common Features &amp; West Sacramento GRRs”</a:t>
            </a:r>
          </a:p>
          <a:p>
            <a:pPr eaLnBrk="1" hangingPunct="1"/>
            <a:endParaRPr lang="en-US" dirty="0" smtClean="0"/>
          </a:p>
          <a:p>
            <a:pPr eaLnBrk="1" hangingPunct="1"/>
            <a:r>
              <a:rPr lang="en-US" dirty="0" smtClean="0"/>
              <a:t>Added </a:t>
            </a:r>
            <a:r>
              <a:rPr lang="en-US" dirty="0" smtClean="0"/>
              <a:t>Lower San Joaquin River Feasibility Study, Marysville Ring Levee, and South Sacramento County Streams Project</a:t>
            </a:r>
          </a:p>
          <a:p>
            <a:pPr eaLnBrk="1" hangingPunct="1"/>
            <a:endParaRPr lang="en-US" dirty="0" smtClean="0"/>
          </a:p>
          <a:p>
            <a:pPr eaLnBrk="1" hangingPunct="1"/>
            <a:r>
              <a:rPr lang="en-US" dirty="0" smtClean="0"/>
              <a:t>Tweaked</a:t>
            </a:r>
            <a:r>
              <a:rPr lang="en-US" baseline="0" dirty="0" smtClean="0"/>
              <a:t> language in the lower section of 3 bullets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7</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NANCY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8</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NANCY</a:t>
            </a:r>
          </a:p>
          <a:p>
            <a:pPr eaLnBrk="1" hangingPunct="1"/>
            <a:endParaRPr lang="en-US" dirty="0" smtClean="0"/>
          </a:p>
          <a:p>
            <a:pPr eaLnBrk="1" hangingPunct="1"/>
            <a:r>
              <a:rPr lang="en-US" dirty="0" smtClean="0"/>
              <a:t>Updated bullets</a:t>
            </a:r>
            <a:r>
              <a:rPr lang="en-US" baseline="0" dirty="0" smtClean="0"/>
              <a:t> based on Nancy’s coordination with Mary Jimenez</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9</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smtClean="0"/>
              <a:t>ALI</a:t>
            </a:r>
          </a:p>
          <a:p>
            <a:pPr eaLnBrk="1" hangingPunct="1"/>
            <a:endParaRPr lang="en-US" dirty="0" smtClean="0"/>
          </a:p>
          <a:p>
            <a:pPr eaLnBrk="1" hangingPunct="1"/>
            <a:r>
              <a:rPr lang="en-US" dirty="0" smtClean="0"/>
              <a:t>Provided</a:t>
            </a:r>
            <a:r>
              <a:rPr lang="en-US" baseline="0" dirty="0" smtClean="0"/>
              <a:t> more detailed project examples</a:t>
            </a:r>
          </a:p>
          <a:p>
            <a:pPr eaLnBrk="1" hangingPunct="1"/>
            <a:endParaRPr lang="en-US" baseline="0" dirty="0" smtClean="0"/>
          </a:p>
          <a:p>
            <a:pPr eaLnBrk="1" hangingPunct="1"/>
            <a:r>
              <a:rPr lang="en-US" baseline="0" dirty="0" smtClean="0"/>
              <a:t>Added statement about collaboration with USACE/DWR and local sponsors and stakeholders</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7" name="Title Placeholder 21"/>
          <p:cNvSpPr txBox="1">
            <a:spLocks/>
          </p:cNvSpPr>
          <p:nvPr userDrawn="1"/>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600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a:latin typeface="Calibri" pitchFamily="34" charset="0"/>
              </a:rPr>
              <a:t/>
            </a:r>
            <a:br>
              <a:rPr lang="en-US" altLang="en-US" sz="4000" b="1">
                <a:latin typeface="Calibri" pitchFamily="34" charset="0"/>
              </a:rPr>
            </a:br>
            <a:endParaRPr lang="en-US" altLang="en-US" sz="4000" b="1">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a:p>
        </p:txBody>
      </p:sp>
      <p:sp>
        <p:nvSpPr>
          <p:cNvPr id="6" name="Line 6"/>
          <p:cNvSpPr>
            <a:spLocks noChangeShapeType="1"/>
          </p:cNvSpPr>
          <p:nvPr/>
        </p:nvSpPr>
        <p:spPr bwMode="auto">
          <a:xfrm>
            <a:off x="381000" y="2133600"/>
            <a:ext cx="8321675" cy="0"/>
          </a:xfrm>
          <a:prstGeom prst="line">
            <a:avLst/>
          </a:prstGeom>
          <a:noFill/>
          <a:ln w="19050">
            <a:solidFill>
              <a:srgbClr val="333399"/>
            </a:solidFill>
            <a:round/>
            <a:headEnd/>
            <a:tailEnd/>
          </a:ln>
          <a:effectLst/>
        </p:spPr>
        <p:txBody>
          <a:bodyPr/>
          <a:lstStyle/>
          <a:p>
            <a:pPr>
              <a:defRPr/>
            </a:pPr>
            <a:endParaRPr lang="en-US"/>
          </a:p>
        </p:txBody>
      </p:sp>
      <p:sp>
        <p:nvSpPr>
          <p:cNvPr id="7" name="Rectangle 8"/>
          <p:cNvSpPr>
            <a:spLocks noChangeArrowheads="1"/>
          </p:cNvSpPr>
          <p:nvPr/>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a:latin typeface="Garamond" pitchFamily="18" charset="0"/>
            </a:endParaRPr>
          </a:p>
        </p:txBody>
      </p:sp>
      <p:pic>
        <p:nvPicPr>
          <p:cNvPr id="9" name="Picture 10" descr="CVFPB_logo_update3"/>
          <p:cNvPicPr preferRelativeResize="0">
            <a:picLocks noChangeArrowheads="1"/>
          </p:cNvPicPr>
          <p:nvPr userDrawn="1"/>
        </p:nvPicPr>
        <p:blipFill>
          <a:blip r:embed="rId2" cstate="print"/>
          <a:srcRect/>
          <a:stretch>
            <a:fillRect/>
          </a:stretch>
        </p:blipFill>
        <p:spPr bwMode="auto">
          <a:xfrm>
            <a:off x="8001000" y="152400"/>
            <a:ext cx="1023938" cy="1014413"/>
          </a:xfrm>
          <a:prstGeom prst="rect">
            <a:avLst/>
          </a:prstGeom>
          <a:noFill/>
          <a:ln w="9525">
            <a:noFill/>
            <a:miter lim="800000"/>
            <a:headEnd/>
            <a:tailEnd/>
          </a:ln>
        </p:spPr>
      </p:pic>
      <p:sp>
        <p:nvSpPr>
          <p:cNvPr id="13" name="Rectangle 12"/>
          <p:cNvSpPr/>
          <p:nvPr userDrawn="1"/>
        </p:nvSpPr>
        <p:spPr>
          <a:xfrm>
            <a:off x="7086600" y="6583680"/>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0"/>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a:ln w="11430"/>
                <a:solidFill>
                  <a:srgbClr val="FFC000"/>
                </a:solidFill>
                <a:effectLst>
                  <a:outerShdw blurRad="50800" dist="39000" dir="5460000" algn="tl">
                    <a:srgbClr val="000000">
                      <a:alpha val="38000"/>
                    </a:srgbClr>
                  </a:outerShdw>
                </a:effectLst>
              </a:rPr>
              <a:t>SR</a:t>
            </a:r>
          </a:p>
        </p:txBody>
      </p:sp>
      <p:sp>
        <p:nvSpPr>
          <p:cNvPr id="15" name="Rectangle 14"/>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buClr>
                <a:srgbClr val="FFFF00"/>
              </a:buClr>
              <a:buSzPct val="80000"/>
              <a:buFont typeface="Wingdings" pitchFamily="2" charset="2"/>
              <a:buChar char="§"/>
              <a:defRPr sz="2200">
                <a:latin typeface="Calibri" pitchFamily="34" charset="0"/>
              </a:defRPr>
            </a:lvl1pPr>
            <a:lvl2pPr>
              <a:buClr>
                <a:srgbClr val="FFC000"/>
              </a:buClr>
              <a:buSzPct val="80000"/>
              <a:buFont typeface="Wingdings" pitchFamily="2" charset="2"/>
              <a:buChar char="§"/>
              <a:defRPr sz="2200">
                <a:solidFill>
                  <a:schemeClr val="tx1">
                    <a:lumMod val="85000"/>
                  </a:schemeClr>
                </a:solidFill>
                <a:latin typeface="Calibri" pitchFamily="34" charset="0"/>
              </a:defRPr>
            </a:lvl2pPr>
            <a:lvl3pPr>
              <a:buClr>
                <a:srgbClr val="FF6600"/>
              </a:buClr>
              <a:buSzPct val="80000"/>
              <a:buFont typeface="Wingdings" pitchFamily="2" charset="2"/>
              <a:buChar char="§"/>
              <a:defRPr sz="2200">
                <a:solidFill>
                  <a:schemeClr val="tx1">
                    <a:lumMod val="75000"/>
                  </a:schemeClr>
                </a:solidFill>
                <a:latin typeface="Calibri" pitchFamily="34" charset="0"/>
              </a:defRPr>
            </a:lvl3pPr>
            <a:lvl4pPr>
              <a:buClr>
                <a:srgbClr val="FF0000"/>
              </a:buClr>
              <a:buSzPct val="80000"/>
              <a:buFont typeface="Wingdings" pitchFamily="2" charset="2"/>
              <a:buChar char="§"/>
              <a:defRPr sz="2200">
                <a:solidFill>
                  <a:schemeClr val="tx1">
                    <a:lumMod val="65000"/>
                  </a:schemeClr>
                </a:solidFill>
                <a:latin typeface="Calibri" pitchFamily="34" charset="0"/>
              </a:defRPr>
            </a:lvl4pPr>
            <a:lvl5pPr>
              <a:buClr>
                <a:srgbClr val="D00028"/>
              </a:buClr>
              <a:buSzPct val="80000"/>
              <a:buFont typeface="Wingdings" pitchFamily="2" charset="2"/>
              <a:buChar char="§"/>
              <a:defRPr sz="2200">
                <a:solidFill>
                  <a:schemeClr val="tx1">
                    <a:lumMod val="50000"/>
                  </a:schemeClr>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13"/>
          <p:cNvSpPr>
            <a:spLocks noGrp="1"/>
          </p:cNvSpPr>
          <p:nvPr>
            <p:ph type="dt" sz="half" idx="2"/>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9"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accent2"/>
                </a:solidFill>
                <a:latin typeface="Calibri" pitchFamily="34" charset="0"/>
              </a:defRPr>
            </a:lvl2pPr>
            <a:lvl3pPr>
              <a:spcBef>
                <a:spcPts val="1200"/>
              </a:spcBef>
              <a:buClr>
                <a:srgbClr val="FF6600"/>
              </a:buClr>
              <a:buSzPct val="80000"/>
              <a:buFont typeface="Wingdings" pitchFamily="2" charset="2"/>
              <a:buChar char="§"/>
              <a:defRPr sz="2200">
                <a:solidFill>
                  <a:schemeClr val="accent4"/>
                </a:solidFill>
                <a:latin typeface="Calibri" pitchFamily="34" charset="0"/>
              </a:defRPr>
            </a:lvl3pPr>
            <a:lvl4pPr>
              <a:spcBef>
                <a:spcPts val="1200"/>
              </a:spcBef>
              <a:buClr>
                <a:srgbClr val="FF0000"/>
              </a:buClr>
              <a:buSzPct val="80000"/>
              <a:buFont typeface="Wingdings" pitchFamily="2" charset="2"/>
              <a:buChar char="§"/>
              <a:defRPr sz="2200">
                <a:solidFill>
                  <a:schemeClr val="accent5"/>
                </a:solidFill>
                <a:latin typeface="Calibri" pitchFamily="34" charset="0"/>
              </a:defRPr>
            </a:lvl4pPr>
            <a:lvl5pPr>
              <a:spcBef>
                <a:spcPts val="1200"/>
              </a:spcBef>
              <a:buClr>
                <a:srgbClr val="A50021"/>
              </a:buClr>
              <a:buSzPct val="80000"/>
              <a:buFont typeface="Wingdings" pitchFamily="2" charset="2"/>
              <a:buChar char="§"/>
              <a:defRPr sz="2200">
                <a:solidFill>
                  <a:schemeClr val="accent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0"/>
            <a:ext cx="4267200" cy="5105401"/>
          </a:xfrm>
          <a:solidFill>
            <a:srgbClr val="03187F">
              <a:alpha val="5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
        <p:nvSpPr>
          <p:cNvPr id="9" name="Date Placeholder 13"/>
          <p:cNvSpPr>
            <a:spLocks noGrp="1"/>
          </p:cNvSpPr>
          <p:nvPr>
            <p:ph type="dt" sz="half" idx="10"/>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10"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228600" y="6553200"/>
            <a:ext cx="5029200" cy="304800"/>
          </a:xfrm>
          <a:prstGeom prst="rect">
            <a:avLst/>
          </a:prstGeom>
        </p:spPr>
        <p:txBody>
          <a:bodyPr/>
          <a:lstStyle/>
          <a:p>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228600" y="6553200"/>
            <a:ext cx="5029200" cy="304800"/>
          </a:xfrm>
          <a:prstGeom prst="rect">
            <a:avLst/>
          </a:prstGeom>
        </p:spPr>
        <p:txBody>
          <a:bodyPr/>
          <a:lstStyle/>
          <a:p>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553200"/>
            <a:ext cx="5029200" cy="304800"/>
          </a:xfrm>
          <a:prstGeom prst="rect">
            <a:avLst/>
          </a:prstGeom>
        </p:spPr>
        <p:txBody>
          <a:bodyPr/>
          <a:lstStyle/>
          <a:p>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Item9B_P&amp;E_Branch2015Achievements.pdf"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28600" y="1295400"/>
            <a:ext cx="8686800" cy="5181600"/>
          </a:xfrm>
          <a:prstGeom prst="rect">
            <a:avLst/>
          </a:prstGeom>
          <a:solidFill>
            <a:srgbClr val="03187F">
              <a:alpha val="70000"/>
            </a:srgbClr>
          </a:solidFill>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7" name="Picture 6" descr="CVFPB_logo_update3"/>
          <p:cNvPicPr preferRelativeResize="0">
            <a:picLocks noChangeArrowheads="1"/>
          </p:cNvPicPr>
          <p:nvPr userDrawn="1"/>
        </p:nvPicPr>
        <p:blipFill>
          <a:blip r:embed="rId14" cstate="print"/>
          <a:srcRect/>
          <a:stretch>
            <a:fillRect/>
          </a:stretch>
        </p:blipFill>
        <p:spPr bwMode="auto">
          <a:xfrm>
            <a:off x="8001000" y="152400"/>
            <a:ext cx="1023938" cy="1014413"/>
          </a:xfrm>
          <a:prstGeom prst="rect">
            <a:avLst/>
          </a:prstGeom>
          <a:noFill/>
          <a:ln w="9525">
            <a:noFill/>
            <a:miter lim="800000"/>
            <a:headEnd/>
            <a:tailEnd/>
          </a:ln>
        </p:spPr>
      </p:pic>
      <p:sp>
        <p:nvSpPr>
          <p:cNvPr id="8" name="Freeform 7"/>
          <p:cNvSpPr/>
          <p:nvPr userDrawn="1"/>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52400" y="6581001"/>
            <a:ext cx="5334000" cy="276999"/>
          </a:xfrm>
          <a:prstGeom prst="rect">
            <a:avLst/>
          </a:prstGeom>
          <a:noFill/>
        </p:spPr>
        <p:txBody>
          <a:bodyPr wrap="square" rtlCol="0">
            <a:spAutoFit/>
          </a:bodyPr>
          <a:lstStyle/>
          <a:p>
            <a:r>
              <a:rPr lang="en-US" sz="1200" dirty="0" smtClean="0">
                <a:solidFill>
                  <a:schemeClr val="accent1"/>
                </a:solidFill>
                <a:latin typeface="Calibri" panose="020F0502020204030204" pitchFamily="34" charset="0"/>
              </a:rPr>
              <a:t>Central Valley Flood Protection Board Meeting – Agenda Item No. 11D</a:t>
            </a:r>
            <a:endParaRPr lang="en-US" sz="1200" dirty="0">
              <a:solidFill>
                <a:schemeClr val="accent1"/>
              </a:solidFill>
              <a:latin typeface="Calibri" panose="020F0502020204030204" pitchFamily="34" charset="0"/>
            </a:endParaRPr>
          </a:p>
        </p:txBody>
      </p:sp>
      <p:sp>
        <p:nvSpPr>
          <p:cNvPr id="9" name="Rectangle 8">
            <a:hlinkClick r:id="rId15" action="ppaction://hlinkfile"/>
          </p:cNvPr>
          <p:cNvSpPr/>
          <p:nvPr userDrawn="1"/>
        </p:nvSpPr>
        <p:spPr>
          <a:xfrm>
            <a:off x="6781800" y="6553200"/>
            <a:ext cx="9144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chemeClr val="tx2">
                    <a:lumMod val="75000"/>
                  </a:schemeClr>
                </a:solidFill>
                <a:effectLst>
                  <a:outerShdw blurRad="50800" dist="39000" dir="5460000" algn="tl">
                    <a:srgbClr val="000000">
                      <a:alpha val="38000"/>
                    </a:srgbClr>
                  </a:outerShdw>
                </a:effectLst>
                <a:latin typeface="Calibri" panose="020F0502020204030204" pitchFamily="34" charset="0"/>
              </a:rPr>
              <a:t>Briefing</a:t>
            </a:r>
            <a:endParaRPr lang="en-US" sz="1400" b="1" dirty="0">
              <a:ln w="11430"/>
              <a:solidFill>
                <a:schemeClr val="tx2">
                  <a:lumMod val="75000"/>
                </a:schemeClr>
              </a:solidFill>
              <a:effectLst>
                <a:outerShdw blurRad="50800" dist="39000" dir="5460000" algn="tl">
                  <a:srgbClr val="000000">
                    <a:alpha val="38000"/>
                  </a:srgbClr>
                </a:outerShdw>
              </a:effectLst>
              <a:latin typeface="Calibri" panose="020F0502020204030204" pitchFamily="34" charset="0"/>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bwMode="auto">
          <a:xfrm>
            <a:off x="304800" y="2209800"/>
            <a:ext cx="8534400" cy="3810000"/>
          </a:xfrm>
          <a:prstGeom prst="rect">
            <a:avLst/>
          </a:prstGeom>
          <a:ln>
            <a:miter lim="800000"/>
            <a:headEnd/>
            <a:tailEnd/>
          </a:ln>
        </p:spPr>
        <p:txBody>
          <a:bodyPr>
            <a:normAutofit/>
          </a:bodyPr>
          <a:lstStyle/>
          <a:p>
            <a:pPr eaLnBrk="1" hangingPunct="1">
              <a:spcBef>
                <a:spcPts val="0"/>
              </a:spcBef>
              <a:defRPr/>
            </a:pPr>
            <a:r>
              <a:rPr lang="en-US" sz="3800" b="1" dirty="0" smtClean="0">
                <a:solidFill>
                  <a:schemeClr val="tx1"/>
                </a:solidFill>
                <a:latin typeface="Calibri" pitchFamily="34" charset="0"/>
              </a:rPr>
              <a:t>Projects &amp; Environmental BRANCH</a:t>
            </a:r>
            <a:br>
              <a:rPr lang="en-US" sz="3800" b="1" dirty="0" smtClean="0">
                <a:solidFill>
                  <a:schemeClr val="tx1"/>
                </a:solidFill>
                <a:latin typeface="Calibri" pitchFamily="34" charset="0"/>
              </a:rPr>
            </a:br>
            <a:r>
              <a:rPr lang="en-US" sz="3800" b="1" dirty="0" smtClean="0">
                <a:solidFill>
                  <a:schemeClr val="tx1"/>
                </a:solidFill>
                <a:latin typeface="Calibri" pitchFamily="34" charset="0"/>
              </a:rPr>
              <a:t/>
            </a:r>
            <a:br>
              <a:rPr lang="en-US" sz="3800" b="1" dirty="0" smtClean="0">
                <a:solidFill>
                  <a:schemeClr val="tx1"/>
                </a:solidFill>
                <a:latin typeface="Calibri" pitchFamily="34" charset="0"/>
              </a:rPr>
            </a:br>
            <a:r>
              <a:rPr lang="en-US" sz="3800" dirty="0" smtClean="0">
                <a:solidFill>
                  <a:schemeClr val="tx1"/>
                </a:solidFill>
                <a:latin typeface="Calibri" pitchFamily="34" charset="0"/>
              </a:rPr>
              <a:t>overview of </a:t>
            </a:r>
            <a:r>
              <a:rPr lang="en-US" sz="3800" b="1" dirty="0" smtClean="0">
                <a:solidFill>
                  <a:schemeClr val="tx1"/>
                </a:solidFill>
                <a:latin typeface="Calibri" pitchFamily="34" charset="0"/>
              </a:rPr>
              <a:t>2015/16 Achievements</a:t>
            </a: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3200" cap="none" dirty="0" smtClean="0">
                <a:solidFill>
                  <a:schemeClr val="tx1"/>
                </a:solidFill>
                <a:latin typeface="Calibri" pitchFamily="34" charset="0"/>
              </a:rPr>
              <a:t/>
            </a:r>
            <a:br>
              <a:rPr lang="en-US" sz="3200" cap="none" dirty="0" smtClean="0">
                <a:solidFill>
                  <a:schemeClr val="tx1"/>
                </a:solidFill>
                <a:latin typeface="Calibri" pitchFamily="34" charset="0"/>
              </a:rPr>
            </a:br>
            <a:r>
              <a:rPr lang="en-US" sz="3200" cap="none" dirty="0" smtClean="0">
                <a:solidFill>
                  <a:schemeClr val="tx1"/>
                </a:solidFill>
                <a:latin typeface="Calibri" pitchFamily="34" charset="0"/>
              </a:rPr>
              <a:t/>
            </a:r>
            <a:br>
              <a:rPr lang="en-US" sz="3200" cap="none" dirty="0" smtClean="0">
                <a:solidFill>
                  <a:schemeClr val="tx1"/>
                </a:solidFill>
                <a:latin typeface="Calibri" pitchFamily="34" charset="0"/>
              </a:rPr>
            </a:br>
            <a:r>
              <a:rPr lang="en-US" sz="3200" cap="none" dirty="0" smtClean="0">
                <a:solidFill>
                  <a:schemeClr val="tx1"/>
                </a:solidFill>
                <a:latin typeface="Calibri" pitchFamily="34" charset="0"/>
              </a:rPr>
              <a:t>March 25, 2016</a:t>
            </a:r>
            <a:endParaRPr lang="en-US" sz="3200" b="1" cap="none" dirty="0" smtClean="0">
              <a:solidFill>
                <a:schemeClr val="tx1"/>
              </a:solidFill>
              <a:latin typeface="Calibri" pitchFamily="34" charset="0"/>
              <a:cs typeface="Arial" pitchFamily="34" charset="0"/>
            </a:endParaRPr>
          </a:p>
        </p:txBody>
      </p:sp>
      <p:sp>
        <p:nvSpPr>
          <p:cNvPr id="2054" name="Rectangle 6"/>
          <p:cNvSpPr>
            <a:spLocks noGrp="1" noChangeArrowheads="1"/>
          </p:cNvSpPr>
          <p:nvPr>
            <p:ph type="subTitle" idx="4294967295"/>
          </p:nvPr>
        </p:nvSpPr>
        <p:spPr>
          <a:xfrm>
            <a:off x="304800" y="304800"/>
            <a:ext cx="7620000" cy="762000"/>
          </a:xfrm>
          <a:noFill/>
        </p:spPr>
        <p:txBody>
          <a:bodyPr>
            <a:normAutofit/>
          </a:bodyPr>
          <a:lstStyle/>
          <a:p>
            <a:pPr marL="0" indent="0" algn="ctr">
              <a:buNone/>
              <a:defRPr/>
            </a:pPr>
            <a:r>
              <a:rPr lang="en-US" sz="4000" b="1" dirty="0">
                <a:effectLst>
                  <a:outerShdw blurRad="38100" dist="38100" dir="2700000" algn="tl">
                    <a:srgbClr val="000000">
                      <a:alpha val="43137"/>
                    </a:srgbClr>
                  </a:outerShdw>
                </a:effectLst>
                <a:latin typeface="Blue Highway" pitchFamily="2" charset="0"/>
                <a:cs typeface="Arial" pitchFamily="34" charset="0"/>
              </a:rPr>
              <a:t>AGENDA ITEM </a:t>
            </a:r>
            <a:r>
              <a:rPr lang="en-US" sz="4000" b="1" dirty="0" smtClean="0">
                <a:effectLst>
                  <a:outerShdw blurRad="38100" dist="38100" dir="2700000" algn="tl">
                    <a:srgbClr val="000000">
                      <a:alpha val="43137"/>
                    </a:srgbClr>
                  </a:outerShdw>
                </a:effectLst>
                <a:latin typeface="Blue Highway" pitchFamily="2" charset="0"/>
                <a:cs typeface="Arial" pitchFamily="34" charset="0"/>
              </a:rPr>
              <a:t>11D</a:t>
            </a:r>
            <a:endParaRPr lang="en-US" sz="4000" b="1" dirty="0">
              <a:effectLst>
                <a:outerShdw blurRad="38100" dist="38100" dir="2700000" algn="tl">
                  <a:srgbClr val="000000">
                    <a:alpha val="43137"/>
                  </a:srgbClr>
                </a:outerShdw>
              </a:effectLst>
              <a:latin typeface="Blue Highway" pitchFamily="2"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1390"/>
            <a:ext cx="4572000" cy="51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Bridge and Rail Projects</a:t>
            </a:r>
          </a:p>
        </p:txBody>
      </p:sp>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a:spcBef>
                <a:spcPts val="2400"/>
              </a:spcBef>
              <a:buNone/>
              <a:defRPr/>
            </a:pPr>
            <a:r>
              <a:rPr lang="en-US" sz="2000" dirty="0">
                <a:solidFill>
                  <a:srgbClr val="FFFF00"/>
                </a:solidFill>
              </a:rPr>
              <a:t>Engineering and Environmental staff:</a:t>
            </a:r>
            <a:endParaRPr lang="en-US" sz="2000" dirty="0"/>
          </a:p>
          <a:p>
            <a:pPr marL="346075" indent="-231775">
              <a:spcBef>
                <a:spcPts val="1200"/>
              </a:spcBef>
            </a:pPr>
            <a:r>
              <a:rPr lang="en-US" sz="2000" dirty="0"/>
              <a:t>processed </a:t>
            </a:r>
            <a:r>
              <a:rPr lang="en-US" sz="2000" dirty="0" smtClean="0"/>
              <a:t>17 bridge and rail project applications</a:t>
            </a:r>
            <a:endParaRPr lang="en-US" sz="2000" dirty="0"/>
          </a:p>
          <a:p>
            <a:pPr marL="346075" indent="-231775">
              <a:spcBef>
                <a:spcPts val="3200"/>
              </a:spcBef>
            </a:pPr>
            <a:r>
              <a:rPr lang="en-US" sz="2000" dirty="0" smtClean="0">
                <a:solidFill>
                  <a:srgbClr val="FFCF37"/>
                </a:solidFill>
              </a:rPr>
              <a:t>CA High Speed Rail Authority</a:t>
            </a:r>
          </a:p>
          <a:p>
            <a:pPr marL="666115" lvl="1" indent="-231775">
              <a:spcBef>
                <a:spcPts val="1200"/>
              </a:spcBef>
            </a:pPr>
            <a:r>
              <a:rPr lang="en-US" sz="2000" dirty="0" smtClean="0">
                <a:solidFill>
                  <a:schemeClr val="tx1">
                    <a:lumMod val="95000"/>
                  </a:schemeClr>
                </a:solidFill>
              </a:rPr>
              <a:t>first Board-approved HSRA application (April) for Fresno River viaduct</a:t>
            </a:r>
          </a:p>
          <a:p>
            <a:pPr marL="666115" lvl="1" indent="-231775">
              <a:spcBef>
                <a:spcPts val="1200"/>
              </a:spcBef>
            </a:pPr>
            <a:r>
              <a:rPr lang="en-US" sz="2000" dirty="0" smtClean="0">
                <a:solidFill>
                  <a:schemeClr val="tx1">
                    <a:lumMod val="95000"/>
                  </a:schemeClr>
                </a:solidFill>
              </a:rPr>
              <a:t>coordination on upcoming Construction Package 2 / 3</a:t>
            </a:r>
          </a:p>
          <a:p>
            <a:pPr marL="346075" indent="-231775">
              <a:spcBef>
                <a:spcPts val="3200"/>
              </a:spcBef>
            </a:pPr>
            <a:r>
              <a:rPr lang="en-US" sz="2000" dirty="0" smtClean="0">
                <a:solidFill>
                  <a:srgbClr val="FFCF37"/>
                </a:solidFill>
              </a:rPr>
              <a:t>State and Local Bridges</a:t>
            </a:r>
          </a:p>
          <a:p>
            <a:pPr marL="666115" lvl="1" indent="-231775">
              <a:spcBef>
                <a:spcPts val="1200"/>
              </a:spcBef>
            </a:pPr>
            <a:r>
              <a:rPr lang="en-US" sz="2000" dirty="0" smtClean="0">
                <a:solidFill>
                  <a:schemeClr val="tx1">
                    <a:lumMod val="95000"/>
                  </a:schemeClr>
                </a:solidFill>
              </a:rPr>
              <a:t>16 </a:t>
            </a:r>
            <a:r>
              <a:rPr lang="en-US" sz="2000" dirty="0">
                <a:solidFill>
                  <a:schemeClr val="tx1">
                    <a:lumMod val="95000"/>
                  </a:schemeClr>
                </a:solidFill>
              </a:rPr>
              <a:t>Board-approved </a:t>
            </a:r>
            <a:r>
              <a:rPr lang="en-US" sz="2000" dirty="0" smtClean="0">
                <a:solidFill>
                  <a:schemeClr val="tx1">
                    <a:lumMod val="95000"/>
                  </a:schemeClr>
                </a:solidFill>
              </a:rPr>
              <a:t>projects for </a:t>
            </a:r>
            <a:r>
              <a:rPr lang="en-US" sz="2000" dirty="0">
                <a:solidFill>
                  <a:schemeClr val="tx1">
                    <a:lumMod val="95000"/>
                  </a:schemeClr>
                </a:solidFill>
              </a:rPr>
              <a:t>Caltrans, UPRR and local </a:t>
            </a:r>
            <a:r>
              <a:rPr lang="en-US" sz="2000" dirty="0" smtClean="0">
                <a:solidFill>
                  <a:schemeClr val="tx1">
                    <a:lumMod val="95000"/>
                  </a:schemeClr>
                </a:solidFill>
              </a:rPr>
              <a:t>agencies</a:t>
            </a:r>
          </a:p>
          <a:p>
            <a:pPr marL="666115" lvl="1" indent="-231775">
              <a:spcBef>
                <a:spcPts val="1200"/>
              </a:spcBef>
            </a:pPr>
            <a:r>
              <a:rPr lang="en-US" sz="2000" dirty="0" smtClean="0">
                <a:solidFill>
                  <a:schemeClr val="tx1">
                    <a:lumMod val="95000"/>
                  </a:schemeClr>
                </a:solidFill>
              </a:rPr>
              <a:t>all bridge applications (except HSR) were transferred to Operations Branch in December 2015</a:t>
            </a:r>
            <a:endParaRPr lang="en-US" sz="2000" dirty="0">
              <a:solidFill>
                <a:schemeClr val="tx1">
                  <a:lumMod val="95000"/>
                </a:schemeClr>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10</a:t>
            </a:fld>
            <a:endParaRPr lang="en-US"/>
          </a:p>
        </p:txBody>
      </p:sp>
    </p:spTree>
    <p:extLst>
      <p:ext uri="{BB962C8B-B14F-4D97-AF65-F5344CB8AC3E}">
        <p14:creationId xmlns:p14="http://schemas.microsoft.com/office/powerpoint/2010/main" val="36424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1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Other Branch Activities</a:t>
            </a:r>
          </a:p>
        </p:txBody>
      </p:sp>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eaLnBrk="1" hangingPunct="1">
              <a:spcBef>
                <a:spcPts val="2400"/>
              </a:spcBef>
              <a:buFont typeface="Wingdings" pitchFamily="2" charset="2"/>
              <a:buNone/>
              <a:defRPr/>
            </a:pPr>
            <a:r>
              <a:rPr lang="en-US" sz="2000" dirty="0" smtClean="0">
                <a:solidFill>
                  <a:srgbClr val="FFFF00"/>
                </a:solidFill>
              </a:rPr>
              <a:t>Staff assisted the Executive Officer and the Board on several special assignments:</a:t>
            </a:r>
            <a:endParaRPr lang="en-US" sz="2000" dirty="0" smtClean="0"/>
          </a:p>
          <a:p>
            <a:pPr marL="346075" indent="-231775">
              <a:spcBef>
                <a:spcPts val="2000"/>
              </a:spcBef>
            </a:pPr>
            <a:r>
              <a:rPr lang="en-US" sz="2000" dirty="0" smtClean="0"/>
              <a:t>Regulatory Review and Comment to General Plan Safety Elements</a:t>
            </a:r>
          </a:p>
          <a:p>
            <a:pPr marL="346075" indent="-231775">
              <a:spcBef>
                <a:spcPts val="2000"/>
              </a:spcBef>
            </a:pPr>
            <a:r>
              <a:rPr lang="en-US" sz="2000" dirty="0" smtClean="0"/>
              <a:t>Consultation Policy with DSC on the Delta Levee Investment Strategy</a:t>
            </a:r>
          </a:p>
          <a:p>
            <a:pPr marL="346075" indent="-231775">
              <a:spcBef>
                <a:spcPts val="2000"/>
              </a:spcBef>
            </a:pPr>
            <a:r>
              <a:rPr lang="en-US" sz="2000" dirty="0" smtClean="0"/>
              <a:t>Participation on Panels, Programs and Briefings to State, Local and Federal partners and Stakeholders:</a:t>
            </a:r>
          </a:p>
          <a:p>
            <a:pPr marL="666115" lvl="1" indent="-231775">
              <a:spcBef>
                <a:spcPts val="800"/>
              </a:spcBef>
            </a:pPr>
            <a:r>
              <a:rPr lang="en-US" sz="2000" dirty="0" smtClean="0">
                <a:solidFill>
                  <a:schemeClr val="tx1">
                    <a:lumMod val="95000"/>
                  </a:schemeClr>
                </a:solidFill>
              </a:rPr>
              <a:t>Assembly Committee on Water, Parks and Wildlife</a:t>
            </a:r>
          </a:p>
          <a:p>
            <a:pPr marL="666115" lvl="1" indent="-231775">
              <a:spcBef>
                <a:spcPts val="800"/>
              </a:spcBef>
            </a:pPr>
            <a:r>
              <a:rPr lang="en-US" sz="2000" dirty="0" smtClean="0">
                <a:solidFill>
                  <a:schemeClr val="tx1">
                    <a:lumMod val="95000"/>
                  </a:schemeClr>
                </a:solidFill>
              </a:rPr>
              <a:t>Assembly Budget Subcommittee on Resources and Transportation</a:t>
            </a:r>
          </a:p>
          <a:p>
            <a:pPr marL="666115" lvl="1" indent="-231775">
              <a:spcBef>
                <a:spcPts val="800"/>
              </a:spcBef>
            </a:pPr>
            <a:r>
              <a:rPr lang="en-US" sz="2000" dirty="0" smtClean="0">
                <a:solidFill>
                  <a:schemeClr val="tx1">
                    <a:lumMod val="95000"/>
                  </a:schemeClr>
                </a:solidFill>
              </a:rPr>
              <a:t>Senate Budget and Fiscal Review Committee for Budget Subcommittee on Resources, Environmental Protection, Energy and Transportation</a:t>
            </a:r>
          </a:p>
          <a:p>
            <a:pPr marL="666115" lvl="1" indent="-231775">
              <a:spcBef>
                <a:spcPts val="800"/>
              </a:spcBef>
            </a:pPr>
            <a:r>
              <a:rPr lang="en-US" sz="2000" dirty="0" smtClean="0">
                <a:solidFill>
                  <a:schemeClr val="tx1">
                    <a:lumMod val="95000"/>
                  </a:schemeClr>
                </a:solidFill>
              </a:rPr>
              <a:t>Board Workshop on Board Operations Funding Options</a:t>
            </a:r>
          </a:p>
          <a:p>
            <a:pPr marL="666115" lvl="1" indent="-231775">
              <a:spcBef>
                <a:spcPts val="800"/>
              </a:spcBef>
            </a:pPr>
            <a:r>
              <a:rPr lang="en-US" sz="2000" dirty="0" smtClean="0">
                <a:solidFill>
                  <a:schemeClr val="tx1">
                    <a:lumMod val="95000"/>
                  </a:schemeClr>
                </a:solidFill>
              </a:rPr>
              <a:t>World Affairs Forum 2015: The Politics of Water, Juneau, Alaska</a:t>
            </a:r>
          </a:p>
          <a:p>
            <a:pPr marL="666115" lvl="1" indent="-231775">
              <a:spcBef>
                <a:spcPts val="800"/>
              </a:spcBef>
            </a:pPr>
            <a:r>
              <a:rPr lang="en-US" sz="2000" dirty="0" smtClean="0">
                <a:solidFill>
                  <a:schemeClr val="tx1">
                    <a:lumMod val="95000"/>
                  </a:schemeClr>
                </a:solidFill>
              </a:rPr>
              <a:t>USACE Civil Works Review Board, Washington D.C. </a:t>
            </a:r>
          </a:p>
        </p:txBody>
      </p:sp>
      <p:sp>
        <p:nvSpPr>
          <p:cNvPr id="5" name="Slide Number Placeholder 4"/>
          <p:cNvSpPr>
            <a:spLocks noGrp="1"/>
          </p:cNvSpPr>
          <p:nvPr>
            <p:ph type="sldNum" sz="quarter" idx="4"/>
          </p:nvPr>
        </p:nvSpPr>
        <p:spPr/>
        <p:txBody>
          <a:bodyPr/>
          <a:lstStyle/>
          <a:p>
            <a:fld id="{9F1FB2E3-2BB6-40B9-8235-D524E987E6E0}" type="slidenum">
              <a:rPr lang="en-US" smtClean="0"/>
              <a:pPr/>
              <a:t>11</a:t>
            </a:fld>
            <a:endParaRPr lang="en-US"/>
          </a:p>
        </p:txBody>
      </p:sp>
    </p:spTree>
    <p:extLst>
      <p:ext uri="{BB962C8B-B14F-4D97-AF65-F5344CB8AC3E}">
        <p14:creationId xmlns:p14="http://schemas.microsoft.com/office/powerpoint/2010/main" val="36424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21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21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1524000"/>
            <a:ext cx="70199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solidFill>
            <a:srgbClr val="03187F">
              <a:alpha val="60000"/>
            </a:srgbClr>
          </a:solidFill>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37160" indent="0">
              <a:buNone/>
            </a:pPr>
            <a:r>
              <a:rPr lang="en-US" sz="1000" dirty="0" smtClean="0"/>
              <a:t>Presented by:  </a:t>
            </a:r>
            <a:r>
              <a:rPr lang="en-US" sz="1000" dirty="0"/>
              <a:t>	</a:t>
            </a:r>
            <a:r>
              <a:rPr lang="en-US" sz="1000" dirty="0" smtClean="0"/>
              <a:t>Eric Butler, PE – Supervising Engineer</a:t>
            </a:r>
          </a:p>
          <a:p>
            <a:pPr marL="137160" indent="0">
              <a:buNone/>
            </a:pPr>
            <a:r>
              <a:rPr lang="en-US" sz="1000" dirty="0"/>
              <a:t>	</a:t>
            </a:r>
            <a:r>
              <a:rPr lang="en-US" sz="1000" dirty="0" smtClean="0"/>
              <a:t>Nancy Moricz, PE – Senior Engineer</a:t>
            </a:r>
          </a:p>
          <a:p>
            <a:pPr marL="137160" indent="0">
              <a:buNone/>
            </a:pPr>
            <a:r>
              <a:rPr lang="en-US" sz="1000" dirty="0"/>
              <a:t>	</a:t>
            </a:r>
            <a:r>
              <a:rPr lang="en-US" sz="1000" dirty="0" smtClean="0"/>
              <a:t>Ali Porbaha, PE – Senior Engineer</a:t>
            </a:r>
          </a:p>
          <a:p>
            <a:pPr marL="137160" indent="0">
              <a:buNone/>
            </a:pPr>
            <a:r>
              <a:rPr lang="en-US" sz="1000" dirty="0"/>
              <a:t>	</a:t>
            </a:r>
            <a:r>
              <a:rPr lang="en-US" sz="1000" dirty="0" smtClean="0"/>
              <a:t>James Herota – Senior Environmental Scientist</a:t>
            </a:r>
            <a:endParaRPr lang="en-US" sz="1000" dirty="0"/>
          </a:p>
        </p:txBody>
      </p:sp>
      <p:sp>
        <p:nvSpPr>
          <p:cNvPr id="2" name="Title 1"/>
          <p:cNvSpPr>
            <a:spLocks noGrp="1"/>
          </p:cNvSpPr>
          <p:nvPr>
            <p:ph type="title"/>
          </p:nvPr>
        </p:nvSpPr>
        <p:spPr/>
        <p:txBody>
          <a:bodyPr/>
          <a:lstStyle/>
          <a:p>
            <a:r>
              <a:rPr lang="en-US" dirty="0" smtClean="0">
                <a:solidFill>
                  <a:schemeClr val="tx1"/>
                </a:solidFill>
              </a:rPr>
              <a:t>QUESTIONS</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12</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solidFill>
                  <a:schemeClr val="tx1"/>
                </a:solidFill>
              </a:rPr>
              <a:t>Background</a:t>
            </a:r>
            <a:endParaRPr lang="en-US" b="1" dirty="0" smtClean="0">
              <a:solidFill>
                <a:schemeClr val="tx1"/>
              </a:solidFill>
            </a:endParaRPr>
          </a:p>
        </p:txBody>
      </p:sp>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eaLnBrk="1" hangingPunct="1">
              <a:spcBef>
                <a:spcPts val="2400"/>
              </a:spcBef>
              <a:buFont typeface="Wingdings" pitchFamily="2" charset="2"/>
              <a:buNone/>
              <a:defRPr/>
            </a:pPr>
            <a:r>
              <a:rPr lang="en-US" sz="2000" dirty="0" smtClean="0">
                <a:solidFill>
                  <a:srgbClr val="FFFF00"/>
                </a:solidFill>
              </a:rPr>
              <a:t>2007 Flood Legislation:</a:t>
            </a:r>
            <a:endParaRPr lang="en-US" sz="2000" dirty="0" smtClean="0"/>
          </a:p>
          <a:p>
            <a:pPr marL="346075" indent="-231775">
              <a:spcBef>
                <a:spcPts val="600"/>
              </a:spcBef>
            </a:pPr>
            <a:r>
              <a:rPr lang="en-US" sz="2000" dirty="0"/>
              <a:t>reconstituted the Reclamation Board as the Central Valley Flood Protection Board</a:t>
            </a:r>
          </a:p>
          <a:p>
            <a:pPr marL="346075" indent="-231775">
              <a:spcBef>
                <a:spcPts val="600"/>
              </a:spcBef>
            </a:pPr>
            <a:r>
              <a:rPr lang="en-US" sz="2000" dirty="0"/>
              <a:t>required DWR to </a:t>
            </a:r>
            <a:r>
              <a:rPr lang="en-US" sz="2000" dirty="0" smtClean="0"/>
              <a:t>prepare, </a:t>
            </a:r>
            <a:r>
              <a:rPr lang="en-US" sz="2000" dirty="0"/>
              <a:t>and the Board to </a:t>
            </a:r>
            <a:r>
              <a:rPr lang="en-US" sz="2000" dirty="0" smtClean="0"/>
              <a:t>adopt, </a:t>
            </a:r>
            <a:r>
              <a:rPr lang="en-US" sz="2000" dirty="0"/>
              <a:t>a Central Valley Flood Protection Plan</a:t>
            </a:r>
          </a:p>
          <a:p>
            <a:pPr marL="346075" indent="-231775">
              <a:spcBef>
                <a:spcPts val="600"/>
              </a:spcBef>
            </a:pPr>
            <a:r>
              <a:rPr lang="en-US" sz="2000" dirty="0"/>
              <a:t>established an urban level of flood protection, and</a:t>
            </a:r>
          </a:p>
          <a:p>
            <a:pPr marL="346075" indent="-231775">
              <a:spcBef>
                <a:spcPts val="600"/>
              </a:spcBef>
            </a:pPr>
            <a:r>
              <a:rPr lang="en-US" sz="2000" dirty="0"/>
              <a:t>required the Board to review and comment on the safety elements of city and county General Plans, and to provide technical support to those local </a:t>
            </a:r>
            <a:r>
              <a:rPr lang="en-US" sz="2000" dirty="0" smtClean="0"/>
              <a:t>agencies</a:t>
            </a:r>
          </a:p>
          <a:p>
            <a:pPr marL="114300" indent="0">
              <a:spcBef>
                <a:spcPts val="2400"/>
              </a:spcBef>
              <a:buNone/>
            </a:pPr>
            <a:r>
              <a:rPr lang="en-US" sz="2000" dirty="0" smtClean="0">
                <a:solidFill>
                  <a:srgbClr val="FFFF00"/>
                </a:solidFill>
              </a:rPr>
              <a:t>In response to the legislation and subsequent budget changes in 2008: </a:t>
            </a:r>
          </a:p>
          <a:p>
            <a:pPr marL="346075" indent="-231775">
              <a:spcBef>
                <a:spcPts val="600"/>
              </a:spcBef>
            </a:pPr>
            <a:r>
              <a:rPr lang="en-US" sz="2000" dirty="0"/>
              <a:t>Branch </a:t>
            </a:r>
            <a:r>
              <a:rPr lang="en-US" sz="2000" dirty="0" smtClean="0"/>
              <a:t>established </a:t>
            </a:r>
            <a:r>
              <a:rPr lang="en-US" sz="2000" dirty="0"/>
              <a:t>in </a:t>
            </a:r>
            <a:r>
              <a:rPr lang="en-US" sz="2000" dirty="0" smtClean="0"/>
              <a:t>2009</a:t>
            </a:r>
          </a:p>
          <a:p>
            <a:pPr marL="346075" indent="-231775">
              <a:spcBef>
                <a:spcPts val="600"/>
              </a:spcBef>
            </a:pPr>
            <a:r>
              <a:rPr lang="en-US" sz="2000" dirty="0" smtClean="0"/>
              <a:t>Staff provides collaborative inter-agency / stakeholder coordination and solution-building support to plans, programs, and projects</a:t>
            </a:r>
          </a:p>
        </p:txBody>
      </p:sp>
      <p:sp>
        <p:nvSpPr>
          <p:cNvPr id="5" name="Slide Number Placeholder 4"/>
          <p:cNvSpPr>
            <a:spLocks noGrp="1"/>
          </p:cNvSpPr>
          <p:nvPr>
            <p:ph type="sldNum" sz="quarter" idx="4"/>
          </p:nvPr>
        </p:nvSpPr>
        <p:spPr/>
        <p:txBody>
          <a:bodyPr/>
          <a:lstStyle/>
          <a:p>
            <a:fld id="{9F1FB2E3-2BB6-40B9-8235-D524E987E6E0}" type="slidenum">
              <a:rPr lang="en-US" smtClean="0">
                <a:solidFill>
                  <a:prstClr val="white">
                    <a:shade val="50000"/>
                  </a:prstClr>
                </a:solidFill>
              </a:rPr>
              <a:pPr/>
              <a:t>2</a:t>
            </a:fld>
            <a:endParaRPr lang="en-US">
              <a:solidFill>
                <a:prstClr val="white">
                  <a:shade val="50000"/>
                </a:prstClr>
              </a:solidFill>
            </a:endParaRPr>
          </a:p>
        </p:txBody>
      </p:sp>
    </p:spTree>
    <p:extLst>
      <p:ext uri="{BB962C8B-B14F-4D97-AF65-F5344CB8AC3E}">
        <p14:creationId xmlns:p14="http://schemas.microsoft.com/office/powerpoint/2010/main" val="396878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solidFill>
                  <a:schemeClr val="tx1"/>
                </a:solidFill>
              </a:rPr>
              <a:t>Introduction</a:t>
            </a:r>
            <a:endParaRPr lang="en-US" b="1" dirty="0" smtClean="0">
              <a:solidFill>
                <a:schemeClr val="tx1"/>
              </a:solidFill>
            </a:endParaRPr>
          </a:p>
        </p:txBody>
      </p:sp>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eaLnBrk="1" hangingPunct="1">
              <a:spcBef>
                <a:spcPts val="2400"/>
              </a:spcBef>
              <a:buFont typeface="Wingdings" pitchFamily="2" charset="2"/>
              <a:buNone/>
              <a:defRPr/>
            </a:pPr>
            <a:r>
              <a:rPr lang="en-US" sz="2000" dirty="0" smtClean="0">
                <a:solidFill>
                  <a:srgbClr val="FFFF00"/>
                </a:solidFill>
              </a:rPr>
              <a:t>Governor’s Water Action Plan:</a:t>
            </a:r>
            <a:endParaRPr lang="en-US" sz="2000" dirty="0" smtClean="0"/>
          </a:p>
          <a:p>
            <a:pPr marL="346075" indent="-231775">
              <a:spcBef>
                <a:spcPts val="600"/>
              </a:spcBef>
            </a:pPr>
            <a:r>
              <a:rPr lang="en-US" sz="2000" dirty="0" smtClean="0"/>
              <a:t>Increase </a:t>
            </a:r>
            <a:r>
              <a:rPr lang="en-US" sz="2000" dirty="0"/>
              <a:t>Flood Protection</a:t>
            </a:r>
            <a:endParaRPr lang="en-US" sz="2000" dirty="0" smtClean="0"/>
          </a:p>
          <a:p>
            <a:pPr marL="346075" indent="-231775">
              <a:spcBef>
                <a:spcPts val="600"/>
              </a:spcBef>
            </a:pPr>
            <a:r>
              <a:rPr lang="en-US" sz="2000" dirty="0" smtClean="0">
                <a:solidFill>
                  <a:schemeClr val="tx1">
                    <a:lumMod val="95000"/>
                  </a:schemeClr>
                </a:solidFill>
              </a:rPr>
              <a:t>Protect and Restore Important Ecosystems</a:t>
            </a:r>
          </a:p>
          <a:p>
            <a:pPr marL="346075" indent="-231775">
              <a:spcBef>
                <a:spcPts val="600"/>
              </a:spcBef>
            </a:pPr>
            <a:r>
              <a:rPr lang="en-US" sz="2000" dirty="0" smtClean="0">
                <a:solidFill>
                  <a:schemeClr val="tx1">
                    <a:lumMod val="95000"/>
                  </a:schemeClr>
                </a:solidFill>
              </a:rPr>
              <a:t>Achieve the Co-Equal Goals for the Delta</a:t>
            </a:r>
          </a:p>
          <a:p>
            <a:pPr marL="346075" indent="-231775">
              <a:spcBef>
                <a:spcPts val="600"/>
              </a:spcBef>
            </a:pPr>
            <a:r>
              <a:rPr lang="en-US" sz="2000" dirty="0" smtClean="0">
                <a:solidFill>
                  <a:schemeClr val="tx1">
                    <a:lumMod val="95000"/>
                  </a:schemeClr>
                </a:solidFill>
              </a:rPr>
              <a:t>Increase </a:t>
            </a:r>
            <a:r>
              <a:rPr lang="en-US" sz="2000" dirty="0">
                <a:solidFill>
                  <a:schemeClr val="tx1">
                    <a:lumMod val="95000"/>
                  </a:schemeClr>
                </a:solidFill>
              </a:rPr>
              <a:t>Regional Self-Reliance and Integrated Water Management Across all Levels of Government</a:t>
            </a:r>
            <a:endParaRPr lang="en-US" sz="2000" dirty="0" smtClean="0">
              <a:solidFill>
                <a:schemeClr val="tx1">
                  <a:lumMod val="95000"/>
                </a:schemeClr>
              </a:solidFill>
            </a:endParaRPr>
          </a:p>
          <a:p>
            <a:pPr marL="114300" indent="0">
              <a:spcBef>
                <a:spcPts val="2400"/>
              </a:spcBef>
              <a:buNone/>
            </a:pPr>
            <a:r>
              <a:rPr lang="en-US" sz="2000" dirty="0" smtClean="0">
                <a:solidFill>
                  <a:srgbClr val="FFFF00"/>
                </a:solidFill>
              </a:rPr>
              <a:t>Board Strategic Plan: </a:t>
            </a:r>
          </a:p>
          <a:p>
            <a:pPr marL="346075" indent="-231775">
              <a:spcBef>
                <a:spcPts val="600"/>
              </a:spcBef>
            </a:pPr>
            <a:r>
              <a:rPr lang="en-US" sz="2000" dirty="0" smtClean="0"/>
              <a:t>Preserve integrity </a:t>
            </a:r>
            <a:r>
              <a:rPr lang="en-US" sz="2000" dirty="0"/>
              <a:t>and function of flood protection systems in the Central Valley</a:t>
            </a:r>
            <a:endParaRPr lang="en-US" sz="2000" dirty="0" smtClean="0"/>
          </a:p>
          <a:p>
            <a:pPr marL="346075" indent="-231775">
              <a:spcBef>
                <a:spcPts val="600"/>
              </a:spcBef>
            </a:pPr>
            <a:r>
              <a:rPr lang="en-US" sz="2000" dirty="0" smtClean="0"/>
              <a:t>Oversee </a:t>
            </a:r>
            <a:r>
              <a:rPr lang="en-US" sz="2000" dirty="0"/>
              <a:t>implementation of the Central Valley Flood Protection Plan</a:t>
            </a:r>
            <a:endParaRPr lang="en-US" sz="2000" dirty="0" smtClean="0"/>
          </a:p>
          <a:p>
            <a:pPr marL="346075" indent="-231775">
              <a:spcBef>
                <a:spcPts val="600"/>
              </a:spcBef>
            </a:pPr>
            <a:r>
              <a:rPr lang="en-US" sz="2000" dirty="0" smtClean="0"/>
              <a:t>Provide </a:t>
            </a:r>
            <a:r>
              <a:rPr lang="en-US" sz="2000" dirty="0"/>
              <a:t>leadership in optimizing flood protection planning, management and </a:t>
            </a:r>
            <a:r>
              <a:rPr lang="en-US" sz="2000" dirty="0" smtClean="0"/>
              <a:t>operations</a:t>
            </a:r>
          </a:p>
          <a:p>
            <a:pPr marL="346075" indent="-231775">
              <a:spcBef>
                <a:spcPts val="600"/>
              </a:spcBef>
            </a:pPr>
            <a:r>
              <a:rPr lang="en-US" sz="2000" dirty="0" smtClean="0"/>
              <a:t>Develop </a:t>
            </a:r>
            <a:r>
              <a:rPr lang="en-US" sz="2000" dirty="0"/>
              <a:t>broad public support for regional and system-wide multi-benefit flood risk reduction projects and programs</a:t>
            </a:r>
            <a:endParaRPr lang="en-US" sz="2000" dirty="0" smtClean="0"/>
          </a:p>
        </p:txBody>
      </p:sp>
      <p:sp>
        <p:nvSpPr>
          <p:cNvPr id="5" name="Slide Number Placeholder 4"/>
          <p:cNvSpPr>
            <a:spLocks noGrp="1"/>
          </p:cNvSpPr>
          <p:nvPr>
            <p:ph type="sldNum" sz="quarter" idx="4"/>
          </p:nvPr>
        </p:nvSpPr>
        <p:spPr/>
        <p:txBody>
          <a:bodyPr/>
          <a:lstStyle/>
          <a:p>
            <a:fld id="{9F1FB2E3-2BB6-40B9-8235-D524E987E6E0}" type="slidenum">
              <a:rPr lang="en-US" smtClean="0">
                <a:solidFill>
                  <a:prstClr val="white">
                    <a:shade val="50000"/>
                  </a:prstClr>
                </a:solidFill>
              </a:rPr>
              <a:pPr/>
              <a:t>3</a:t>
            </a:fld>
            <a:endParaRPr lang="en-US">
              <a:solidFill>
                <a:prstClr val="white">
                  <a:shade val="50000"/>
                </a:prstClr>
              </a:solidFill>
            </a:endParaRPr>
          </a:p>
        </p:txBody>
      </p:sp>
    </p:spTree>
    <p:extLst>
      <p:ext uri="{BB962C8B-B14F-4D97-AF65-F5344CB8AC3E}">
        <p14:creationId xmlns:p14="http://schemas.microsoft.com/office/powerpoint/2010/main" val="366967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72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2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a:spcBef>
                <a:spcPts val="2400"/>
              </a:spcBef>
              <a:buNone/>
              <a:defRPr/>
            </a:pPr>
            <a:r>
              <a:rPr lang="en-US" sz="2000" dirty="0">
                <a:solidFill>
                  <a:srgbClr val="FFFF00"/>
                </a:solidFill>
              </a:rPr>
              <a:t>Staff reviewed and promoted multi-benefit projects for flood risk reduction</a:t>
            </a:r>
            <a:r>
              <a:rPr lang="en-US" sz="2000" dirty="0" smtClean="0">
                <a:solidFill>
                  <a:srgbClr val="FFFF00"/>
                </a:solidFill>
              </a:rPr>
              <a:t>,  ecosystem restoration, and recreational opportunities and:</a:t>
            </a:r>
            <a:endParaRPr lang="en-US" sz="2000" dirty="0">
              <a:solidFill>
                <a:srgbClr val="FFFF00"/>
              </a:solidFill>
            </a:endParaRPr>
          </a:p>
          <a:p>
            <a:pPr marL="346075" indent="-231775">
              <a:spcBef>
                <a:spcPts val="1800"/>
              </a:spcBef>
            </a:pPr>
            <a:r>
              <a:rPr lang="en-US" sz="2000" dirty="0" smtClean="0"/>
              <a:t>reviewed </a:t>
            </a:r>
            <a:r>
              <a:rPr lang="en-US" sz="2000" dirty="0"/>
              <a:t>over </a:t>
            </a:r>
            <a:r>
              <a:rPr lang="en-US" sz="2000" dirty="0" smtClean="0"/>
              <a:t>9,500 </a:t>
            </a:r>
            <a:r>
              <a:rPr lang="en-US" sz="2000" dirty="0"/>
              <a:t>State Clearinghouse </a:t>
            </a:r>
            <a:r>
              <a:rPr lang="en-US" sz="2000" dirty="0" smtClean="0"/>
              <a:t>Notices</a:t>
            </a:r>
            <a:endParaRPr lang="en-US" sz="2000" dirty="0" smtClean="0">
              <a:solidFill>
                <a:schemeClr val="tx1">
                  <a:lumMod val="85000"/>
                </a:schemeClr>
              </a:solidFill>
            </a:endParaRPr>
          </a:p>
          <a:p>
            <a:pPr marL="346075" indent="-231775">
              <a:spcBef>
                <a:spcPts val="1800"/>
              </a:spcBef>
            </a:pPr>
            <a:r>
              <a:rPr lang="en-US" sz="2000" dirty="0" smtClean="0"/>
              <a:t>reviewed environmental documents pursuant </a:t>
            </a:r>
            <a:r>
              <a:rPr lang="en-US" sz="2000" dirty="0"/>
              <a:t>to </a:t>
            </a:r>
            <a:r>
              <a:rPr lang="en-US" sz="2000" dirty="0" smtClean="0"/>
              <a:t>CEQA </a:t>
            </a:r>
            <a:r>
              <a:rPr lang="en-US" sz="2000" dirty="0"/>
              <a:t>and </a:t>
            </a:r>
            <a:r>
              <a:rPr lang="en-US" sz="2000" dirty="0" smtClean="0"/>
              <a:t>NEPA</a:t>
            </a:r>
          </a:p>
          <a:p>
            <a:pPr marL="346075" indent="-231775">
              <a:spcBef>
                <a:spcPts val="1800"/>
              </a:spcBef>
            </a:pPr>
            <a:r>
              <a:rPr lang="en-US" sz="2000" dirty="0" smtClean="0"/>
              <a:t>provided </a:t>
            </a:r>
            <a:r>
              <a:rPr lang="en-US" sz="2000" dirty="0"/>
              <a:t>comments to </a:t>
            </a:r>
            <a:r>
              <a:rPr lang="en-US" sz="2000" dirty="0" smtClean="0"/>
              <a:t>lead agencies</a:t>
            </a:r>
            <a:endParaRPr lang="en-US" sz="2000" dirty="0"/>
          </a:p>
          <a:p>
            <a:pPr marL="346075" indent="-231775">
              <a:spcBef>
                <a:spcPts val="1800"/>
              </a:spcBef>
            </a:pPr>
            <a:r>
              <a:rPr lang="en-US" sz="2000" dirty="0" smtClean="0"/>
              <a:t>reviewed and collaborated on over 130 permit applications (environmental documents, design plans and specifications) to </a:t>
            </a:r>
            <a:r>
              <a:rPr lang="en-US" sz="2000" dirty="0"/>
              <a:t>ensure that the </a:t>
            </a:r>
            <a:r>
              <a:rPr lang="en-US" sz="2000" dirty="0" smtClean="0"/>
              <a:t>projects</a:t>
            </a:r>
            <a:r>
              <a:rPr lang="en-US" sz="2000" dirty="0"/>
              <a:t>:</a:t>
            </a:r>
          </a:p>
          <a:p>
            <a:pPr marL="666115" lvl="1" indent="-231775">
              <a:spcBef>
                <a:spcPts val="800"/>
              </a:spcBef>
            </a:pPr>
            <a:r>
              <a:rPr lang="en-US" sz="2000" dirty="0">
                <a:solidFill>
                  <a:schemeClr val="tx1">
                    <a:lumMod val="95000"/>
                  </a:schemeClr>
                </a:solidFill>
              </a:rPr>
              <a:t>complied with </a:t>
            </a:r>
            <a:r>
              <a:rPr lang="en-US" sz="2000" dirty="0" smtClean="0">
                <a:solidFill>
                  <a:schemeClr val="tx1">
                    <a:lumMod val="95000"/>
                  </a:schemeClr>
                </a:solidFill>
              </a:rPr>
              <a:t>California </a:t>
            </a:r>
            <a:r>
              <a:rPr lang="en-US" sz="2000" dirty="0">
                <a:solidFill>
                  <a:schemeClr val="tx1">
                    <a:lumMod val="95000"/>
                  </a:schemeClr>
                </a:solidFill>
              </a:rPr>
              <a:t>Code of Regulations, Title </a:t>
            </a:r>
            <a:r>
              <a:rPr lang="en-US" sz="2000" dirty="0" smtClean="0">
                <a:solidFill>
                  <a:schemeClr val="tx1">
                    <a:lumMod val="95000"/>
                  </a:schemeClr>
                </a:solidFill>
              </a:rPr>
              <a:t>23</a:t>
            </a:r>
            <a:endParaRPr lang="en-US" sz="2000" dirty="0">
              <a:solidFill>
                <a:schemeClr val="tx1">
                  <a:lumMod val="95000"/>
                </a:schemeClr>
              </a:solidFill>
            </a:endParaRPr>
          </a:p>
          <a:p>
            <a:pPr marL="666115" lvl="1" indent="-231775">
              <a:spcBef>
                <a:spcPts val="800"/>
              </a:spcBef>
            </a:pPr>
            <a:r>
              <a:rPr lang="en-US" sz="2000" dirty="0">
                <a:solidFill>
                  <a:schemeClr val="tx1">
                    <a:lumMod val="95000"/>
                  </a:schemeClr>
                </a:solidFill>
              </a:rPr>
              <a:t>resulted in no adverse hydraulic or geotechnical impacts</a:t>
            </a:r>
          </a:p>
          <a:p>
            <a:pPr marL="666115" lvl="1" indent="-231775">
              <a:spcBef>
                <a:spcPts val="800"/>
              </a:spcBef>
            </a:pPr>
            <a:r>
              <a:rPr lang="en-US" sz="2000" dirty="0">
                <a:solidFill>
                  <a:schemeClr val="tx1">
                    <a:lumMod val="95000"/>
                  </a:schemeClr>
                </a:solidFill>
              </a:rPr>
              <a:t>were consistent with the 2012 Central Valley Flood Protection Plan</a:t>
            </a:r>
          </a:p>
          <a:p>
            <a:pPr marL="666115" lvl="1" indent="-231775">
              <a:spcBef>
                <a:spcPts val="800"/>
              </a:spcBef>
            </a:pPr>
            <a:r>
              <a:rPr lang="en-US" sz="2000" dirty="0">
                <a:solidFill>
                  <a:schemeClr val="tx1">
                    <a:lumMod val="95000"/>
                  </a:schemeClr>
                </a:solidFill>
              </a:rPr>
              <a:t>had no adverse impact on State Plan of Flood Control </a:t>
            </a:r>
            <a:r>
              <a:rPr lang="en-US" sz="2000" dirty="0" smtClean="0">
                <a:solidFill>
                  <a:schemeClr val="tx1">
                    <a:lumMod val="95000"/>
                  </a:schemeClr>
                </a:solidFill>
              </a:rPr>
              <a:t>facilities</a:t>
            </a:r>
          </a:p>
          <a:p>
            <a:pPr marL="666115" lvl="1" indent="-231775">
              <a:spcBef>
                <a:spcPts val="800"/>
              </a:spcBef>
            </a:pPr>
            <a:r>
              <a:rPr lang="en-US" sz="2000" dirty="0" smtClean="0">
                <a:solidFill>
                  <a:schemeClr val="tx1">
                    <a:lumMod val="95000"/>
                  </a:schemeClr>
                </a:solidFill>
              </a:rPr>
              <a:t>complied with all USACE permitting and 408 decisions</a:t>
            </a:r>
            <a:endParaRPr lang="en-US" sz="2000" dirty="0">
              <a:solidFill>
                <a:schemeClr val="tx1">
                  <a:lumMod val="95000"/>
                </a:schemeClr>
              </a:solidFill>
            </a:endParaRPr>
          </a:p>
          <a:p>
            <a:pPr marL="346075" indent="-231775">
              <a:spcBef>
                <a:spcPts val="2400"/>
              </a:spcBef>
              <a:buNone/>
            </a:pPr>
            <a:r>
              <a:rPr lang="en-US" sz="2000" dirty="0" smtClean="0"/>
              <a:t> </a:t>
            </a:r>
          </a:p>
        </p:txBody>
      </p:sp>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a:defRPr/>
            </a:pPr>
            <a:r>
              <a:rPr lang="en-US" sz="4400" dirty="0">
                <a:solidFill>
                  <a:schemeClr val="tx1"/>
                </a:solidFill>
              </a:rPr>
              <a:t>Environmental Analysis / Compliance</a:t>
            </a:r>
            <a:endParaRPr lang="en-US" sz="4400" b="1" dirty="0" smtClean="0">
              <a:solidFill>
                <a:schemeClr val="tx1"/>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721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7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5" t="1596" r="3808" b="1283"/>
          <a:stretch/>
        </p:blipFill>
        <p:spPr bwMode="auto">
          <a:xfrm>
            <a:off x="2133600" y="1295400"/>
            <a:ext cx="4981575" cy="50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3692" r="5128" b="7660"/>
          <a:stretch/>
        </p:blipFill>
        <p:spPr bwMode="auto">
          <a:xfrm>
            <a:off x="1143000" y="1524000"/>
            <a:ext cx="6905788" cy="4724400"/>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940" y="1510665"/>
            <a:ext cx="7109460" cy="473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331" y="1269206"/>
            <a:ext cx="5940743" cy="510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eaLnBrk="1" hangingPunct="1">
              <a:spcBef>
                <a:spcPts val="2400"/>
              </a:spcBef>
              <a:buFont typeface="Wingdings" pitchFamily="2" charset="2"/>
              <a:buNone/>
              <a:defRPr/>
            </a:pPr>
            <a:r>
              <a:rPr lang="en-US" sz="2000" u="sng" dirty="0" smtClean="0">
                <a:solidFill>
                  <a:srgbClr val="FFFF00"/>
                </a:solidFill>
              </a:rPr>
              <a:t>Notable multi-benefit projects</a:t>
            </a:r>
            <a:r>
              <a:rPr lang="en-US" sz="2000" dirty="0" smtClean="0">
                <a:solidFill>
                  <a:srgbClr val="FFFF00"/>
                </a:solidFill>
              </a:rPr>
              <a:t>:</a:t>
            </a:r>
            <a:endParaRPr lang="en-US" sz="2000" dirty="0" smtClean="0"/>
          </a:p>
          <a:p>
            <a:pPr marL="346075" indent="-231775">
              <a:spcBef>
                <a:spcPts val="2200"/>
              </a:spcBef>
            </a:pPr>
            <a:r>
              <a:rPr lang="en-US" sz="2000" dirty="0" smtClean="0">
                <a:solidFill>
                  <a:srgbClr val="FFCF37"/>
                </a:solidFill>
              </a:rPr>
              <a:t>Knights Landing Outfall Gates Fish Passage Alteration (CA Eco Restore) </a:t>
            </a:r>
            <a:r>
              <a:rPr lang="en-US" sz="2000" dirty="0" smtClean="0"/>
              <a:t>– prevent salmon entry and stranding in the Colusa Basin Drain </a:t>
            </a:r>
            <a:r>
              <a:rPr lang="en-US" sz="2000" dirty="0" smtClean="0">
                <a:solidFill>
                  <a:schemeClr val="tx1">
                    <a:lumMod val="85000"/>
                  </a:schemeClr>
                </a:solidFill>
              </a:rPr>
              <a:t>(completed Oct)</a:t>
            </a:r>
          </a:p>
          <a:p>
            <a:pPr marL="346075" indent="-231775">
              <a:spcBef>
                <a:spcPts val="2200"/>
              </a:spcBef>
            </a:pPr>
            <a:r>
              <a:rPr lang="en-US" sz="2000" dirty="0" smtClean="0">
                <a:solidFill>
                  <a:srgbClr val="FFCF37"/>
                </a:solidFill>
              </a:rPr>
              <a:t>Florin Creek Multi-Use Basin </a:t>
            </a:r>
            <a:r>
              <a:rPr lang="en-US" sz="2000" dirty="0" smtClean="0">
                <a:solidFill>
                  <a:schemeClr val="tx1">
                    <a:lumMod val="95000"/>
                  </a:schemeClr>
                </a:solidFill>
              </a:rPr>
              <a:t>– flood stage reduction detention basin and habitat features </a:t>
            </a:r>
            <a:r>
              <a:rPr lang="en-US" sz="2000" dirty="0" smtClean="0">
                <a:solidFill>
                  <a:schemeClr val="tx1">
                    <a:lumMod val="85000"/>
                  </a:schemeClr>
                </a:solidFill>
              </a:rPr>
              <a:t>(part of South Sacramento County Streams Project, issued Jan 2016)</a:t>
            </a:r>
          </a:p>
          <a:p>
            <a:pPr marL="346075" indent="-231775">
              <a:spcBef>
                <a:spcPts val="2200"/>
              </a:spcBef>
            </a:pPr>
            <a:r>
              <a:rPr lang="en-US" sz="2000" dirty="0">
                <a:solidFill>
                  <a:srgbClr val="FFCF37"/>
                </a:solidFill>
              </a:rPr>
              <a:t>Ecosystem Restoration and Floodwater </a:t>
            </a:r>
            <a:r>
              <a:rPr lang="en-US" sz="2000" dirty="0" smtClean="0">
                <a:solidFill>
                  <a:srgbClr val="FFCF37"/>
                </a:solidFill>
              </a:rPr>
              <a:t>Attenuation </a:t>
            </a:r>
            <a:r>
              <a:rPr lang="en-US" sz="2000" dirty="0">
                <a:solidFill>
                  <a:schemeClr val="tx1">
                    <a:lumMod val="95000"/>
                  </a:schemeClr>
                </a:solidFill>
              </a:rPr>
              <a:t>– </a:t>
            </a:r>
            <a:r>
              <a:rPr lang="en-US" sz="2000" dirty="0" smtClean="0">
                <a:solidFill>
                  <a:schemeClr val="tx1">
                    <a:lumMod val="95000"/>
                  </a:schemeClr>
                </a:solidFill>
              </a:rPr>
              <a:t>reduce San Joaquin River flood stage and improve </a:t>
            </a:r>
            <a:r>
              <a:rPr lang="en-US" sz="2000" dirty="0">
                <a:solidFill>
                  <a:schemeClr val="tx1">
                    <a:lumMod val="95000"/>
                  </a:schemeClr>
                </a:solidFill>
              </a:rPr>
              <a:t>floodplain connectivity over 2,500 acres of refuge habitat </a:t>
            </a:r>
            <a:r>
              <a:rPr lang="en-US" sz="2000" dirty="0">
                <a:solidFill>
                  <a:schemeClr val="tx1">
                    <a:lumMod val="85000"/>
                  </a:schemeClr>
                </a:solidFill>
              </a:rPr>
              <a:t>(conditional approval </a:t>
            </a:r>
            <a:r>
              <a:rPr lang="en-US" sz="2000" dirty="0" smtClean="0">
                <a:solidFill>
                  <a:schemeClr val="tx1">
                    <a:lumMod val="85000"/>
                  </a:schemeClr>
                </a:solidFill>
              </a:rPr>
              <a:t>Dec</a:t>
            </a:r>
            <a:r>
              <a:rPr lang="en-US" sz="2000" dirty="0">
                <a:solidFill>
                  <a:schemeClr val="tx1">
                    <a:lumMod val="85000"/>
                  </a:schemeClr>
                </a:solidFill>
              </a:rPr>
              <a:t>)</a:t>
            </a:r>
            <a:r>
              <a:rPr lang="en-US" sz="2000" dirty="0">
                <a:solidFill>
                  <a:schemeClr val="tx1">
                    <a:lumMod val="95000"/>
                  </a:schemeClr>
                </a:solidFill>
              </a:rPr>
              <a:t> </a:t>
            </a:r>
          </a:p>
          <a:p>
            <a:pPr marL="346075" indent="-231775">
              <a:spcBef>
                <a:spcPts val="2200"/>
              </a:spcBef>
            </a:pPr>
            <a:r>
              <a:rPr lang="en-US" sz="2000" dirty="0" smtClean="0">
                <a:solidFill>
                  <a:srgbClr val="FFCF37"/>
                </a:solidFill>
              </a:rPr>
              <a:t>Bullock Bend Restoration  </a:t>
            </a:r>
            <a:r>
              <a:rPr lang="en-US" sz="2000" dirty="0" smtClean="0">
                <a:solidFill>
                  <a:schemeClr val="tx1">
                    <a:lumMod val="95000"/>
                  </a:schemeClr>
                </a:solidFill>
              </a:rPr>
              <a:t>- breach existing farm berm to reduce Sacramento River </a:t>
            </a:r>
            <a:r>
              <a:rPr lang="en-US" sz="2000" dirty="0">
                <a:solidFill>
                  <a:schemeClr val="tx1">
                    <a:lumMod val="95000"/>
                  </a:schemeClr>
                </a:solidFill>
              </a:rPr>
              <a:t>flood stage and </a:t>
            </a:r>
            <a:r>
              <a:rPr lang="en-US" sz="2000" dirty="0" smtClean="0">
                <a:solidFill>
                  <a:schemeClr val="tx1">
                    <a:lumMod val="95000"/>
                  </a:schemeClr>
                </a:solidFill>
              </a:rPr>
              <a:t>restore floodplain function </a:t>
            </a:r>
            <a:r>
              <a:rPr lang="en-US" sz="2000" dirty="0" smtClean="0">
                <a:solidFill>
                  <a:schemeClr val="tx1">
                    <a:lumMod val="85000"/>
                  </a:schemeClr>
                </a:solidFill>
              </a:rPr>
              <a:t>(Board action March 2016)</a:t>
            </a:r>
            <a:endParaRPr lang="en-US" sz="2000" dirty="0">
              <a:solidFill>
                <a:schemeClr val="tx1">
                  <a:lumMod val="85000"/>
                </a:schemeClr>
              </a:solidFill>
            </a:endParaRPr>
          </a:p>
          <a:p>
            <a:pPr marL="346075" indent="-231775">
              <a:spcBef>
                <a:spcPts val="2400"/>
              </a:spcBef>
              <a:buNone/>
            </a:pPr>
            <a:r>
              <a:rPr lang="en-US" sz="2000" dirty="0" smtClean="0"/>
              <a:t> </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5" t="1596" r="3808" b="1283"/>
          <a:stretch/>
        </p:blipFill>
        <p:spPr bwMode="auto">
          <a:xfrm>
            <a:off x="2133600" y="1295400"/>
            <a:ext cx="4981575" cy="504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t="3692" r="5128" b="7660"/>
          <a:stretch/>
        </p:blipFill>
        <p:spPr bwMode="auto">
          <a:xfrm>
            <a:off x="1295400" y="1676400"/>
            <a:ext cx="6905788" cy="4724400"/>
          </a:xfrm>
          <a:prstGeom prst="rect">
            <a:avLst/>
          </a:prstGeom>
          <a:noFill/>
          <a:ln>
            <a:noFill/>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340" y="1663065"/>
            <a:ext cx="7109460" cy="473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295400"/>
            <a:ext cx="5940743" cy="510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33400" y="3581400"/>
            <a:ext cx="7239000" cy="381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Multi-Benefit / Habitat Restoration</a:t>
            </a:r>
          </a:p>
        </p:txBody>
      </p:sp>
      <p:sp>
        <p:nvSpPr>
          <p:cNvPr id="5" name="Slide Number Placeholder 4"/>
          <p:cNvSpPr>
            <a:spLocks noGrp="1"/>
          </p:cNvSpPr>
          <p:nvPr>
            <p:ph type="sldNum" sz="quarter" idx="4"/>
          </p:nvPr>
        </p:nvSpPr>
        <p:spPr/>
        <p:txBody>
          <a:bodyPr/>
          <a:lstStyle/>
          <a:p>
            <a:fld id="{9F1FB2E3-2BB6-40B9-8235-D524E987E6E0}" type="slidenum">
              <a:rPr lang="en-US" smtClean="0"/>
              <a:pPr/>
              <a:t>5</a:t>
            </a:fld>
            <a:endParaRPr lang="en-US"/>
          </a:p>
        </p:txBody>
      </p:sp>
      <p:sp>
        <p:nvSpPr>
          <p:cNvPr id="3" name="Rectangle 2"/>
          <p:cNvSpPr/>
          <p:nvPr/>
        </p:nvSpPr>
        <p:spPr>
          <a:xfrm>
            <a:off x="533400" y="5638800"/>
            <a:ext cx="7239000" cy="381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3400" y="1828800"/>
            <a:ext cx="7239000" cy="381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2667000"/>
            <a:ext cx="7239000" cy="381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2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1" end="1"/>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7219">
                                            <p:txEl>
                                              <p:pRg st="2" end="2"/>
                                            </p:txEl>
                                          </p:spTgt>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9">
                                            <p:txEl>
                                              <p:pRg st="3" end="3"/>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02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7219">
                                            <p:txEl>
                                              <p:pRg st="4" end="4"/>
                                            </p:txEl>
                                          </p:spTgt>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 presetClass="entr" presetSubtype="32"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ox(out)">
                                      <p:cBhvr>
                                        <p:cTn id="54" dur="500"/>
                                        <p:tgtEl>
                                          <p:spTgt spid="16"/>
                                        </p:tgtEl>
                                      </p:cBhvr>
                                    </p:animEffect>
                                  </p:childTnLst>
                                </p:cTn>
                              </p:par>
                            </p:childTnLst>
                          </p:cTn>
                        </p:par>
                      </p:childTnLst>
                    </p:cTn>
                  </p:par>
                </p:childTnLst>
              </p:cTn>
              <p:nextCondLst>
                <p:cond evt="onClick" delay="0">
                  <p:tgtEl>
                    <p:spTgt spid="17"/>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4" presetClass="entr" presetSubtype="32"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ox(out)">
                                      <p:cBhvr>
                                        <p:cTn id="65" dur="500"/>
                                        <p:tgtEl>
                                          <p:spTgt spid="15"/>
                                        </p:tgtEl>
                                      </p:cBhvr>
                                    </p:animEffec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15"/>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4" presetClass="entr" presetSubtype="32"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box(out)">
                                      <p:cBhvr>
                                        <p:cTn id="76" dur="500"/>
                                        <p:tgtEl>
                                          <p:spTgt spid="14"/>
                                        </p:tgtEl>
                                      </p:cBhvr>
                                    </p:animEffec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2" restart="whenNotActive" fill="hold" evtFilter="cancelBubble" nodeType="interactiveSeq">
                <p:stCondLst>
                  <p:cond evt="onClick" delay="0">
                    <p:tgtEl>
                      <p:spTgt spid="3"/>
                    </p:tgtEl>
                  </p:cond>
                </p:stCondLst>
                <p:endSync evt="end" delay="0">
                  <p:rtn val="all"/>
                </p:endSync>
                <p:childTnLst>
                  <p:par>
                    <p:cTn id="83" fill="hold">
                      <p:stCondLst>
                        <p:cond delay="0"/>
                      </p:stCondLst>
                      <p:childTnLst>
                        <p:par>
                          <p:cTn id="84" fill="hold">
                            <p:stCondLst>
                              <p:cond delay="0"/>
                            </p:stCondLst>
                            <p:childTnLst>
                              <p:par>
                                <p:cTn id="85" presetID="4" presetClass="entr" presetSubtype="32"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ox(out)">
                                      <p:cBhvr>
                                        <p:cTn id="87" dur="500"/>
                                        <p:tgtEl>
                                          <p:spTgt spid="10"/>
                                        </p:tgtEl>
                                      </p:cBhvr>
                                    </p:animEffect>
                                  </p:childTnLst>
                                </p:cTn>
                              </p:par>
                            </p:childTnLst>
                          </p:cTn>
                        </p:par>
                      </p:childTnLst>
                    </p:cTn>
                  </p:par>
                </p:childTnLst>
              </p:cTn>
              <p:nextCondLst>
                <p:cond evt="onClick" delay="0">
                  <p:tgtEl>
                    <p:spTgt spid="3"/>
                  </p:tgtEl>
                </p:cond>
              </p:nextCondLst>
            </p:seq>
            <p:seq concurrent="1" nextAc="seek">
              <p:cTn id="88" restart="whenNotActive" fill="hold" evtFilter="cancelBubble" nodeType="interactiveSeq">
                <p:stCondLst>
                  <p:cond evt="onClick" delay="0">
                    <p:tgtEl>
                      <p:spTgt spid="10"/>
                    </p:tgtEl>
                  </p:cond>
                </p:stCondLst>
                <p:endSync evt="end" delay="0">
                  <p:rtn val="all"/>
                </p:endSync>
                <p:childTnLst>
                  <p:par>
                    <p:cTn id="89" fill="hold">
                      <p:stCondLst>
                        <p:cond delay="0"/>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37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Board Sponsored Projects / Studies</a:t>
            </a:r>
          </a:p>
        </p:txBody>
      </p:sp>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eaLnBrk="1" hangingPunct="1">
              <a:spcBef>
                <a:spcPts val="2400"/>
              </a:spcBef>
              <a:buFont typeface="Wingdings" pitchFamily="2" charset="2"/>
              <a:buNone/>
              <a:defRPr/>
            </a:pPr>
            <a:r>
              <a:rPr lang="en-US" sz="2000" dirty="0" smtClean="0">
                <a:solidFill>
                  <a:srgbClr val="FFFF00"/>
                </a:solidFill>
              </a:rPr>
              <a:t>Staff provided guidance, document review, support and coordination for Board sponsored / USACE led projects and studies, including:</a:t>
            </a:r>
            <a:endParaRPr lang="en-US" sz="2000" dirty="0" smtClean="0"/>
          </a:p>
          <a:p>
            <a:pPr marL="346075" indent="-231775">
              <a:spcBef>
                <a:spcPts val="800"/>
              </a:spcBef>
            </a:pPr>
            <a:r>
              <a:rPr lang="en-US" sz="2000" dirty="0" smtClean="0"/>
              <a:t>Central Valley Integrated Flood Management Study</a:t>
            </a:r>
          </a:p>
          <a:p>
            <a:pPr marL="346075" indent="-231775">
              <a:spcBef>
                <a:spcPts val="800"/>
              </a:spcBef>
            </a:pPr>
            <a:r>
              <a:rPr lang="en-US" sz="2000" dirty="0" smtClean="0"/>
              <a:t>Sacramento River General Reevaluation Report (GRR)</a:t>
            </a:r>
          </a:p>
          <a:p>
            <a:pPr marL="346075" indent="-231775">
              <a:spcBef>
                <a:spcPts val="800"/>
              </a:spcBef>
            </a:pPr>
            <a:r>
              <a:rPr lang="en-US" sz="2000" dirty="0" smtClean="0">
                <a:solidFill>
                  <a:schemeClr val="tx1">
                    <a:lumMod val="95000"/>
                  </a:schemeClr>
                </a:solidFill>
              </a:rPr>
              <a:t>American River Common Features &amp; West Sacramento GRRs</a:t>
            </a:r>
          </a:p>
          <a:p>
            <a:pPr marL="346075" indent="-231775">
              <a:spcBef>
                <a:spcPts val="800"/>
              </a:spcBef>
            </a:pPr>
            <a:r>
              <a:rPr lang="en-US" sz="2000" dirty="0" smtClean="0">
                <a:solidFill>
                  <a:schemeClr val="tx1">
                    <a:lumMod val="95000"/>
                  </a:schemeClr>
                </a:solidFill>
              </a:rPr>
              <a:t>Lower San Joaquin River Feasibility Study</a:t>
            </a:r>
          </a:p>
          <a:p>
            <a:pPr marL="346075" indent="-231775">
              <a:spcBef>
                <a:spcPts val="800"/>
              </a:spcBef>
            </a:pPr>
            <a:r>
              <a:rPr lang="en-US" sz="2000" dirty="0">
                <a:solidFill>
                  <a:schemeClr val="tx1">
                    <a:lumMod val="95000"/>
                  </a:schemeClr>
                </a:solidFill>
              </a:rPr>
              <a:t>Marysville Ring </a:t>
            </a:r>
            <a:r>
              <a:rPr lang="en-US" sz="2000" dirty="0" smtClean="0">
                <a:solidFill>
                  <a:schemeClr val="tx1">
                    <a:lumMod val="95000"/>
                  </a:schemeClr>
                </a:solidFill>
              </a:rPr>
              <a:t>Levee</a:t>
            </a:r>
          </a:p>
          <a:p>
            <a:pPr marL="346075" indent="-231775">
              <a:spcBef>
                <a:spcPts val="800"/>
              </a:spcBef>
            </a:pPr>
            <a:r>
              <a:rPr lang="en-US" sz="2000" dirty="0" smtClean="0">
                <a:solidFill>
                  <a:schemeClr val="tx1">
                    <a:lumMod val="95000"/>
                  </a:schemeClr>
                </a:solidFill>
              </a:rPr>
              <a:t>South </a:t>
            </a:r>
            <a:r>
              <a:rPr lang="en-US" sz="2000" dirty="0">
                <a:solidFill>
                  <a:schemeClr val="tx1">
                    <a:lumMod val="95000"/>
                  </a:schemeClr>
                </a:solidFill>
              </a:rPr>
              <a:t>Sacramento </a:t>
            </a:r>
            <a:r>
              <a:rPr lang="en-US" sz="2000" dirty="0" smtClean="0">
                <a:solidFill>
                  <a:schemeClr val="tx1">
                    <a:lumMod val="95000"/>
                  </a:schemeClr>
                </a:solidFill>
              </a:rPr>
              <a:t>County Streams Project</a:t>
            </a:r>
            <a:endParaRPr lang="en-US" sz="2000" dirty="0">
              <a:solidFill>
                <a:schemeClr val="tx1">
                  <a:lumMod val="95000"/>
                </a:schemeClr>
              </a:solidFill>
            </a:endParaRPr>
          </a:p>
          <a:p>
            <a:pPr marL="112713" indent="0">
              <a:spcBef>
                <a:spcPts val="2400"/>
              </a:spcBef>
              <a:buNone/>
              <a:defRPr/>
            </a:pPr>
            <a:r>
              <a:rPr lang="en-US" sz="2000" dirty="0">
                <a:solidFill>
                  <a:srgbClr val="FFFF00"/>
                </a:solidFill>
              </a:rPr>
              <a:t>Staff has improved coordination of Board Sponsored Projects and </a:t>
            </a:r>
            <a:r>
              <a:rPr lang="en-US" sz="2000" dirty="0" smtClean="0">
                <a:solidFill>
                  <a:srgbClr val="FFFF00"/>
                </a:solidFill>
              </a:rPr>
              <a:t>Studies </a:t>
            </a:r>
            <a:r>
              <a:rPr lang="en-US" sz="2000" dirty="0">
                <a:solidFill>
                  <a:srgbClr val="FFFF00"/>
                </a:solidFill>
              </a:rPr>
              <a:t>by: </a:t>
            </a:r>
          </a:p>
          <a:p>
            <a:pPr marL="346075" indent="-231775">
              <a:spcBef>
                <a:spcPts val="800"/>
              </a:spcBef>
            </a:pPr>
            <a:r>
              <a:rPr lang="en-US" sz="2000" dirty="0" smtClean="0"/>
              <a:t>providing guidance and collaboration to DWR project design teams</a:t>
            </a:r>
          </a:p>
          <a:p>
            <a:pPr marL="346075" indent="-231775">
              <a:spcBef>
                <a:spcPts val="800"/>
              </a:spcBef>
            </a:pPr>
            <a:r>
              <a:rPr lang="en-US" sz="2000" dirty="0" smtClean="0"/>
              <a:t>tracking progress and status of all projects and studies through weekly coordination with DWR Flood Projects Office project managers</a:t>
            </a:r>
          </a:p>
          <a:p>
            <a:pPr marL="346075" indent="-231775">
              <a:spcBef>
                <a:spcPts val="800"/>
              </a:spcBef>
            </a:pPr>
            <a:r>
              <a:rPr lang="en-US" sz="2000" dirty="0" smtClean="0"/>
              <a:t>coordinating Board briefings and actions</a:t>
            </a:r>
          </a:p>
        </p:txBody>
      </p:sp>
      <p:sp>
        <p:nvSpPr>
          <p:cNvPr id="5" name="Slide Number Placeholder 4"/>
          <p:cNvSpPr>
            <a:spLocks noGrp="1"/>
          </p:cNvSpPr>
          <p:nvPr>
            <p:ph type="sldNum" sz="quarter" idx="4"/>
          </p:nvPr>
        </p:nvSpPr>
        <p:spPr/>
        <p:txBody>
          <a:bodyPr/>
          <a:lstStyle/>
          <a:p>
            <a:fld id="{9F1FB2E3-2BB6-40B9-8235-D524E987E6E0}" type="slidenum">
              <a:rPr lang="en-US" smtClean="0"/>
              <a:pPr/>
              <a:t>6</a:t>
            </a:fld>
            <a:endParaRPr lang="en-US"/>
          </a:p>
        </p:txBody>
      </p:sp>
    </p:spTree>
    <p:extLst>
      <p:ext uri="{BB962C8B-B14F-4D97-AF65-F5344CB8AC3E}">
        <p14:creationId xmlns:p14="http://schemas.microsoft.com/office/powerpoint/2010/main" val="36424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21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CVFPP Implementation</a:t>
            </a:r>
          </a:p>
        </p:txBody>
      </p:sp>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eaLnBrk="1" hangingPunct="1">
              <a:spcBef>
                <a:spcPts val="2400"/>
              </a:spcBef>
              <a:buFont typeface="Wingdings" pitchFamily="2" charset="2"/>
              <a:buNone/>
              <a:defRPr/>
            </a:pPr>
            <a:r>
              <a:rPr lang="en-US" sz="2000" dirty="0" smtClean="0">
                <a:solidFill>
                  <a:srgbClr val="FFFF00"/>
                </a:solidFill>
              </a:rPr>
              <a:t>Staff provided multi-agency guidance and collaboration to implement efforts and management actions of the 2012 Central Valley Flood Protection Plan including:</a:t>
            </a:r>
            <a:endParaRPr lang="en-US" sz="2000" dirty="0" smtClean="0"/>
          </a:p>
          <a:p>
            <a:pPr marL="346075" indent="-231775">
              <a:spcBef>
                <a:spcPts val="2400"/>
              </a:spcBef>
            </a:pPr>
            <a:r>
              <a:rPr lang="en-US" sz="2000" dirty="0" smtClean="0"/>
              <a:t>Coordinating Committee</a:t>
            </a:r>
          </a:p>
          <a:p>
            <a:pPr marL="346075" indent="-231775">
              <a:spcBef>
                <a:spcPts val="2400"/>
              </a:spcBef>
            </a:pPr>
            <a:r>
              <a:rPr lang="en-US" sz="2000" dirty="0" smtClean="0">
                <a:solidFill>
                  <a:schemeClr val="tx1">
                    <a:lumMod val="95000"/>
                  </a:schemeClr>
                </a:solidFill>
              </a:rPr>
              <a:t>Conservation Strategy Advisory Committee</a:t>
            </a:r>
          </a:p>
          <a:p>
            <a:pPr marL="346075" indent="-231775">
              <a:spcBef>
                <a:spcPts val="2400"/>
              </a:spcBef>
            </a:pPr>
            <a:r>
              <a:rPr lang="en-US" sz="2000" dirty="0">
                <a:solidFill>
                  <a:schemeClr val="tx1">
                    <a:lumMod val="95000"/>
                  </a:schemeClr>
                </a:solidFill>
              </a:rPr>
              <a:t>Regional Flood Management Plans</a:t>
            </a:r>
          </a:p>
          <a:p>
            <a:pPr marL="346075" indent="-231775">
              <a:spcBef>
                <a:spcPts val="2400"/>
              </a:spcBef>
            </a:pPr>
            <a:r>
              <a:rPr lang="en-US" sz="2000" dirty="0" smtClean="0">
                <a:solidFill>
                  <a:schemeClr val="tx1">
                    <a:lumMod val="95000"/>
                  </a:schemeClr>
                </a:solidFill>
              </a:rPr>
              <a:t>Basinwide Feasibility Studies</a:t>
            </a:r>
          </a:p>
          <a:p>
            <a:pPr marL="346075" indent="-231775">
              <a:spcBef>
                <a:spcPts val="2400"/>
              </a:spcBef>
            </a:pPr>
            <a:r>
              <a:rPr lang="en-US" sz="2000" dirty="0" smtClean="0">
                <a:solidFill>
                  <a:schemeClr val="tx1">
                    <a:lumMod val="95000"/>
                  </a:schemeClr>
                </a:solidFill>
              </a:rPr>
              <a:t>Preparations to support adoption of the 2017 CVFPP update</a:t>
            </a:r>
            <a:endParaRPr lang="en-US" sz="2000" dirty="0">
              <a:solidFill>
                <a:schemeClr val="tx1">
                  <a:lumMod val="95000"/>
                </a:schemeClr>
              </a:solidFill>
            </a:endParaRPr>
          </a:p>
          <a:p>
            <a:pPr marL="346075" indent="-231775">
              <a:spcBef>
                <a:spcPts val="2400"/>
              </a:spcBef>
              <a:buNone/>
            </a:pPr>
            <a:r>
              <a:rPr lang="en-US" sz="2000" dirty="0" smtClean="0"/>
              <a:t> </a:t>
            </a:r>
          </a:p>
        </p:txBody>
      </p:sp>
      <p:sp>
        <p:nvSpPr>
          <p:cNvPr id="5" name="Slide Number Placeholder 4"/>
          <p:cNvSpPr>
            <a:spLocks noGrp="1"/>
          </p:cNvSpPr>
          <p:nvPr>
            <p:ph type="sldNum" sz="quarter" idx="4"/>
          </p:nvPr>
        </p:nvSpPr>
        <p:spPr/>
        <p:txBody>
          <a:bodyPr/>
          <a:lstStyle/>
          <a:p>
            <a:fld id="{9F1FB2E3-2BB6-40B9-8235-D524E987E6E0}" type="slidenum">
              <a:rPr lang="en-US" smtClean="0"/>
              <a:pPr/>
              <a:t>7</a:t>
            </a:fld>
            <a:endParaRPr lang="en-US"/>
          </a:p>
        </p:txBody>
      </p:sp>
    </p:spTree>
    <p:extLst>
      <p:ext uri="{BB962C8B-B14F-4D97-AF65-F5344CB8AC3E}">
        <p14:creationId xmlns:p14="http://schemas.microsoft.com/office/powerpoint/2010/main" val="36424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2017 CVFPP Update</a:t>
            </a:r>
          </a:p>
        </p:txBody>
      </p:sp>
      <p:sp>
        <p:nvSpPr>
          <p:cNvPr id="137219" name="Rectangle 3"/>
          <p:cNvSpPr>
            <a:spLocks noGrp="1" noChangeArrowheads="1"/>
          </p:cNvSpPr>
          <p:nvPr>
            <p:ph type="body" idx="1"/>
          </p:nvPr>
        </p:nvSpPr>
        <p:spPr>
          <a:xfrm>
            <a:off x="152400" y="1257300"/>
            <a:ext cx="8839200" cy="5257800"/>
          </a:xfrm>
        </p:spPr>
        <p:txBody>
          <a:bodyPr>
            <a:noAutofit/>
          </a:bodyPr>
          <a:lstStyle/>
          <a:p>
            <a:pPr marL="112713" indent="0" eaLnBrk="1" hangingPunct="1">
              <a:spcBef>
                <a:spcPts val="2400"/>
              </a:spcBef>
              <a:buFont typeface="Wingdings" pitchFamily="2" charset="2"/>
              <a:buNone/>
              <a:defRPr/>
            </a:pPr>
            <a:r>
              <a:rPr lang="en-US" sz="2000" dirty="0" smtClean="0">
                <a:solidFill>
                  <a:srgbClr val="FFFF00"/>
                </a:solidFill>
              </a:rPr>
              <a:t>In preparation for the 2017 CVFPP update, staff is proposing Plan Adoption / Implementation teams consisting of staff, legal and Board members</a:t>
            </a:r>
          </a:p>
          <a:p>
            <a:pPr marL="342900" indent="-230188">
              <a:spcBef>
                <a:spcPts val="0"/>
              </a:spcBef>
              <a:defRPr/>
            </a:pPr>
            <a:r>
              <a:rPr lang="en-US" sz="2000" dirty="0" smtClean="0"/>
              <a:t>Teams provide transparency, consistency, timely delivery and efficient adoption</a:t>
            </a:r>
          </a:p>
        </p:txBody>
      </p:sp>
      <p:sp>
        <p:nvSpPr>
          <p:cNvPr id="5" name="Slide Number Placeholder 4"/>
          <p:cNvSpPr>
            <a:spLocks noGrp="1"/>
          </p:cNvSpPr>
          <p:nvPr>
            <p:ph type="sldNum" sz="quarter" idx="4"/>
          </p:nvPr>
        </p:nvSpPr>
        <p:spPr/>
        <p:txBody>
          <a:bodyPr/>
          <a:lstStyle/>
          <a:p>
            <a:fld id="{9F1FB2E3-2BB6-40B9-8235-D524E987E6E0}" type="slidenum">
              <a:rPr lang="en-US" smtClean="0"/>
              <a:pPr/>
              <a:t>8</a:t>
            </a:fld>
            <a:endParaRPr lang="en-US"/>
          </a:p>
        </p:txBody>
      </p:sp>
      <p:sp>
        <p:nvSpPr>
          <p:cNvPr id="6" name="Rounded Rectangle 5"/>
          <p:cNvSpPr/>
          <p:nvPr/>
        </p:nvSpPr>
        <p:spPr>
          <a:xfrm>
            <a:off x="1819275" y="2209800"/>
            <a:ext cx="5505450" cy="4589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u="sng" dirty="0" smtClean="0">
                <a:solidFill>
                  <a:srgbClr val="FFCF37"/>
                </a:solidFill>
                <a:latin typeface="Calibri" panose="020F0502020204030204" pitchFamily="34" charset="0"/>
              </a:rPr>
              <a:t>Proposed CVFPP 2017 Review and Integration Teams</a:t>
            </a:r>
          </a:p>
        </p:txBody>
      </p:sp>
      <p:sp>
        <p:nvSpPr>
          <p:cNvPr id="7" name="Rounded Rectangle 6"/>
          <p:cNvSpPr/>
          <p:nvPr/>
        </p:nvSpPr>
        <p:spPr>
          <a:xfrm>
            <a:off x="3390900" y="4138332"/>
            <a:ext cx="2019300" cy="914400"/>
          </a:xfrm>
          <a:prstGeom prst="roundRect">
            <a:avLst/>
          </a:prstGeom>
          <a:solidFill>
            <a:srgbClr val="0070C0">
              <a:alpha val="5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CVFPP Update Team</a:t>
            </a:r>
          </a:p>
        </p:txBody>
      </p:sp>
      <p:sp>
        <p:nvSpPr>
          <p:cNvPr id="15" name="Rounded Rectangle 14"/>
          <p:cNvSpPr/>
          <p:nvPr/>
        </p:nvSpPr>
        <p:spPr>
          <a:xfrm>
            <a:off x="6438900" y="4128807"/>
            <a:ext cx="2019300" cy="914400"/>
          </a:xfrm>
          <a:prstGeom prst="roundRect">
            <a:avLst/>
          </a:prstGeom>
          <a:solidFill>
            <a:srgbClr val="9148C8">
              <a:alpha val="7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smtClean="0">
                <a:effectLst>
                  <a:outerShdw blurRad="38100" dist="38100" dir="2700000" algn="tl">
                    <a:srgbClr val="000000">
                      <a:alpha val="43137"/>
                    </a:srgbClr>
                  </a:outerShdw>
                </a:effectLst>
                <a:latin typeface="Calibri" panose="020F0502020204030204" pitchFamily="34" charset="0"/>
              </a:rPr>
              <a:t>Board</a:t>
            </a:r>
          </a:p>
        </p:txBody>
      </p:sp>
      <p:sp>
        <p:nvSpPr>
          <p:cNvPr id="2" name="Right Arrow 1"/>
          <p:cNvSpPr/>
          <p:nvPr/>
        </p:nvSpPr>
        <p:spPr>
          <a:xfrm rot="7921409">
            <a:off x="5113630" y="3667922"/>
            <a:ext cx="964315" cy="380123"/>
          </a:xfrm>
          <a:prstGeom prst="rightArrow">
            <a:avLst/>
          </a:prstGeom>
          <a:solidFill>
            <a:srgbClr val="FFFF00">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5400000">
            <a:off x="3696584" y="3658039"/>
            <a:ext cx="685798" cy="380123"/>
          </a:xfrm>
          <a:prstGeom prst="rightArrow">
            <a:avLst/>
          </a:prstGeom>
          <a:solidFill>
            <a:srgbClr val="FFFF00">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61724">
            <a:off x="2502971" y="3847081"/>
            <a:ext cx="992379" cy="369361"/>
          </a:xfrm>
          <a:prstGeom prst="rightArrow">
            <a:avLst/>
          </a:prstGeom>
          <a:solidFill>
            <a:srgbClr val="FFFF00">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571750" y="4400924"/>
            <a:ext cx="819150" cy="380123"/>
          </a:xfrm>
          <a:prstGeom prst="rightArrow">
            <a:avLst/>
          </a:prstGeom>
          <a:solidFill>
            <a:srgbClr val="FFFF00">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20354197">
            <a:off x="2458736" y="4981589"/>
            <a:ext cx="1090704" cy="380123"/>
          </a:xfrm>
          <a:prstGeom prst="rightArrow">
            <a:avLst/>
          </a:prstGeom>
          <a:solidFill>
            <a:srgbClr val="FFFF00">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3683867" y="5121718"/>
            <a:ext cx="711232" cy="380123"/>
          </a:xfrm>
          <a:prstGeom prst="rightArrow">
            <a:avLst/>
          </a:prstGeom>
          <a:solidFill>
            <a:srgbClr val="FFFF00">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3522087">
            <a:off x="5182887" y="5045026"/>
            <a:ext cx="900777" cy="380123"/>
          </a:xfrm>
          <a:prstGeom prst="rightArrow">
            <a:avLst/>
          </a:prstGeom>
          <a:solidFill>
            <a:srgbClr val="FFFF00">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5405638" y="4191000"/>
            <a:ext cx="1033261" cy="765163"/>
          </a:xfrm>
          <a:prstGeom prst="rightArrow">
            <a:avLst/>
          </a:prstGeom>
          <a:solidFill>
            <a:srgbClr val="FFCF37">
              <a:alpha val="80000"/>
            </a:srgb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7700" y="3048000"/>
            <a:ext cx="2019300" cy="914400"/>
          </a:xfrm>
          <a:prstGeom prst="roundRect">
            <a:avLst/>
          </a:prstGeom>
          <a:solidFill>
            <a:srgbClr val="92D050">
              <a:alpha val="9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OMRRR Integration Team</a:t>
            </a:r>
          </a:p>
        </p:txBody>
      </p:sp>
      <p:sp>
        <p:nvSpPr>
          <p:cNvPr id="9" name="Rounded Rectangle 8"/>
          <p:cNvSpPr/>
          <p:nvPr/>
        </p:nvSpPr>
        <p:spPr>
          <a:xfrm>
            <a:off x="630891" y="4138332"/>
            <a:ext cx="2019300" cy="904875"/>
          </a:xfrm>
          <a:prstGeom prst="roundRect">
            <a:avLst/>
          </a:prstGeom>
          <a:solidFill>
            <a:srgbClr val="00B050">
              <a:alpha val="9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CVFPP Investment Strategy Integration Team</a:t>
            </a:r>
          </a:p>
        </p:txBody>
      </p:sp>
      <p:sp>
        <p:nvSpPr>
          <p:cNvPr id="10" name="Rounded Rectangle 9"/>
          <p:cNvSpPr/>
          <p:nvPr/>
        </p:nvSpPr>
        <p:spPr>
          <a:xfrm>
            <a:off x="2781300" y="5486400"/>
            <a:ext cx="2019300" cy="990600"/>
          </a:xfrm>
          <a:prstGeom prst="roundRect">
            <a:avLst/>
          </a:prstGeom>
          <a:solidFill>
            <a:srgbClr val="03C5A0">
              <a:alpha val="89804"/>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Supplemental PEIR Review Team</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1" name="Rounded Rectangle 10"/>
          <p:cNvSpPr/>
          <p:nvPr/>
        </p:nvSpPr>
        <p:spPr>
          <a:xfrm>
            <a:off x="4914900" y="5486400"/>
            <a:ext cx="2019300" cy="952500"/>
          </a:xfrm>
          <a:prstGeom prst="roundRect">
            <a:avLst/>
          </a:prstGeom>
          <a:solidFill>
            <a:srgbClr val="00B0F0">
              <a:alpha val="9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Public Comment Analysis Team</a:t>
            </a:r>
            <a:endParaRPr lang="en-US" sz="1600" dirty="0">
              <a:effectLst>
                <a:outerShdw blurRad="38100" dist="38100" dir="2700000" algn="tl">
                  <a:srgbClr val="000000">
                    <a:alpha val="43137"/>
                  </a:srgbClr>
                </a:outerShdw>
              </a:effectLst>
              <a:latin typeface="Calibri" panose="020F0502020204030204" pitchFamily="34" charset="0"/>
            </a:endParaRPr>
          </a:p>
        </p:txBody>
      </p:sp>
      <p:sp>
        <p:nvSpPr>
          <p:cNvPr id="12" name="Rounded Rectangle 11"/>
          <p:cNvSpPr/>
          <p:nvPr/>
        </p:nvSpPr>
        <p:spPr>
          <a:xfrm>
            <a:off x="647700" y="5181600"/>
            <a:ext cx="2019300" cy="914400"/>
          </a:xfrm>
          <a:prstGeom prst="roundRect">
            <a:avLst/>
          </a:prstGeom>
          <a:solidFill>
            <a:srgbClr val="336600">
              <a:alpha val="9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Conservation Strategy Integration Team</a:t>
            </a:r>
          </a:p>
        </p:txBody>
      </p:sp>
      <p:sp>
        <p:nvSpPr>
          <p:cNvPr id="13" name="Rounded Rectangle 12"/>
          <p:cNvSpPr/>
          <p:nvPr/>
        </p:nvSpPr>
        <p:spPr>
          <a:xfrm>
            <a:off x="4914900" y="2667877"/>
            <a:ext cx="2019300" cy="914400"/>
          </a:xfrm>
          <a:prstGeom prst="roundRect">
            <a:avLst/>
          </a:prstGeom>
          <a:solidFill>
            <a:srgbClr val="C00000">
              <a:alpha val="9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RFMPs and BWFS Integration Team</a:t>
            </a:r>
          </a:p>
        </p:txBody>
      </p:sp>
      <p:sp>
        <p:nvSpPr>
          <p:cNvPr id="14" name="Rounded Rectangle 13"/>
          <p:cNvSpPr/>
          <p:nvPr/>
        </p:nvSpPr>
        <p:spPr>
          <a:xfrm>
            <a:off x="2781300" y="2667877"/>
            <a:ext cx="2019300" cy="914400"/>
          </a:xfrm>
          <a:prstGeom prst="roundRect">
            <a:avLst/>
          </a:prstGeom>
          <a:solidFill>
            <a:srgbClr val="F1850F">
              <a:alpha val="90000"/>
            </a:srgbClr>
          </a:solidFill>
          <a:ln>
            <a:noFill/>
          </a:ln>
          <a:effectLst>
            <a:glow rad="1778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smtClean="0">
                <a:effectLst>
                  <a:outerShdw blurRad="38100" dist="38100" dir="2700000" algn="tl">
                    <a:srgbClr val="000000">
                      <a:alpha val="43137"/>
                    </a:srgbClr>
                  </a:outerShdw>
                </a:effectLst>
                <a:latin typeface="Calibri" panose="020F0502020204030204" pitchFamily="34" charset="0"/>
              </a:rPr>
              <a:t>FSSR and SPFC DD Review Team</a:t>
            </a:r>
          </a:p>
        </p:txBody>
      </p:sp>
    </p:spTree>
    <p:extLst>
      <p:ext uri="{BB962C8B-B14F-4D97-AF65-F5344CB8AC3E}">
        <p14:creationId xmlns:p14="http://schemas.microsoft.com/office/powerpoint/2010/main" val="36424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up)">
                                      <p:cBhvr>
                                        <p:cTn id="55" dur="500"/>
                                        <p:tgtEl>
                                          <p:spTgt spid="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up)">
                                      <p:cBhvr>
                                        <p:cTn id="58" dur="500"/>
                                        <p:tgtEl>
                                          <p:spTgt spid="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20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P spid="6" grpId="0"/>
      <p:bldP spid="7" grpId="0" animBg="1"/>
      <p:bldP spid="15" grpId="0" animBg="1"/>
      <p:bldP spid="2" grpId="0" animBg="1"/>
      <p:bldP spid="16" grpId="0" animBg="1"/>
      <p:bldP spid="17" grpId="0" animBg="1"/>
      <p:bldP spid="18" grpId="0" animBg="1"/>
      <p:bldP spid="19" grpId="0" animBg="1"/>
      <p:bldP spid="20" grpId="0" animBg="1"/>
      <p:bldP spid="21" grpId="0" animBg="1"/>
      <p:bldP spid="22"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257300"/>
            <a:ext cx="7410450" cy="5153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7219" name="Rectangle 3"/>
          <p:cNvSpPr>
            <a:spLocks noGrp="1" noChangeArrowheads="1"/>
          </p:cNvSpPr>
          <p:nvPr>
            <p:ph type="body" idx="1"/>
          </p:nvPr>
        </p:nvSpPr>
        <p:spPr>
          <a:xfrm>
            <a:off x="152400" y="1219200"/>
            <a:ext cx="8839200" cy="5257800"/>
          </a:xfrm>
        </p:spPr>
        <p:txBody>
          <a:bodyPr>
            <a:noAutofit/>
          </a:bodyPr>
          <a:lstStyle/>
          <a:p>
            <a:pPr marL="112713" indent="0">
              <a:spcBef>
                <a:spcPts val="2400"/>
              </a:spcBef>
              <a:buNone/>
              <a:defRPr/>
            </a:pPr>
            <a:r>
              <a:rPr lang="en-US" sz="2000" dirty="0" smtClean="0">
                <a:solidFill>
                  <a:srgbClr val="FFFF00"/>
                </a:solidFill>
              </a:rPr>
              <a:t>Engineering and Environmental staff:</a:t>
            </a:r>
            <a:endParaRPr lang="en-US" sz="2000" dirty="0"/>
          </a:p>
          <a:p>
            <a:pPr marL="346075" indent="-231775">
              <a:spcBef>
                <a:spcPts val="1800"/>
              </a:spcBef>
            </a:pPr>
            <a:r>
              <a:rPr lang="en-US" sz="2000" dirty="0" smtClean="0"/>
              <a:t>processed 17 flood system alteration (USACE 408) project applications</a:t>
            </a:r>
          </a:p>
          <a:p>
            <a:pPr marL="346075" indent="-231775">
              <a:spcBef>
                <a:spcPts val="1800"/>
              </a:spcBef>
            </a:pPr>
            <a:r>
              <a:rPr lang="en-US" sz="2000" dirty="0"/>
              <a:t>p</a:t>
            </a:r>
            <a:r>
              <a:rPr lang="en-US" sz="2000" dirty="0" smtClean="0"/>
              <a:t>rovided guidance on planning, design, permit application, technical review, USACE/Board/DWR coordination</a:t>
            </a:r>
            <a:r>
              <a:rPr lang="en-US" sz="2000" dirty="0" smtClean="0">
                <a:solidFill>
                  <a:schemeClr val="tx1"/>
                </a:solidFill>
              </a:rPr>
              <a:t>, design reviews, resolving construction issues</a:t>
            </a:r>
          </a:p>
          <a:p>
            <a:pPr marL="666115" lvl="1" indent="-231775">
              <a:spcBef>
                <a:spcPts val="800"/>
              </a:spcBef>
            </a:pPr>
            <a:r>
              <a:rPr lang="en-US" sz="2000" dirty="0" smtClean="0">
                <a:solidFill>
                  <a:schemeClr val="tx1"/>
                </a:solidFill>
              </a:rPr>
              <a:t>Sacramento </a:t>
            </a:r>
            <a:r>
              <a:rPr lang="en-US" sz="2000" dirty="0">
                <a:solidFill>
                  <a:schemeClr val="tx1"/>
                </a:solidFill>
              </a:rPr>
              <a:t>Area Flood Control </a:t>
            </a:r>
            <a:r>
              <a:rPr lang="en-US" sz="2000" dirty="0" smtClean="0">
                <a:solidFill>
                  <a:schemeClr val="tx1"/>
                </a:solidFill>
              </a:rPr>
              <a:t>Agency: North Sacramento Streams,  Sacramento River East Levee</a:t>
            </a:r>
            <a:endParaRPr lang="en-US" sz="2000" dirty="0">
              <a:solidFill>
                <a:schemeClr val="tx1"/>
              </a:solidFill>
            </a:endParaRPr>
          </a:p>
          <a:p>
            <a:pPr marL="666115" lvl="1" indent="-231775">
              <a:spcBef>
                <a:spcPts val="800"/>
              </a:spcBef>
            </a:pPr>
            <a:r>
              <a:rPr lang="en-US" sz="2000" dirty="0" smtClean="0">
                <a:solidFill>
                  <a:schemeClr val="tx1"/>
                </a:solidFill>
              </a:rPr>
              <a:t>Sutter Butte Flood Control Agency, Feather </a:t>
            </a:r>
            <a:r>
              <a:rPr lang="en-US" sz="2000" dirty="0">
                <a:solidFill>
                  <a:schemeClr val="tx1"/>
                </a:solidFill>
              </a:rPr>
              <a:t>River West Levee </a:t>
            </a:r>
            <a:r>
              <a:rPr lang="en-US" sz="2000" dirty="0" smtClean="0">
                <a:solidFill>
                  <a:schemeClr val="tx1"/>
                </a:solidFill>
              </a:rPr>
              <a:t>Project</a:t>
            </a:r>
            <a:endParaRPr lang="en-US" sz="2000" dirty="0">
              <a:solidFill>
                <a:schemeClr val="tx1"/>
              </a:solidFill>
            </a:endParaRPr>
          </a:p>
          <a:p>
            <a:pPr marL="666115" lvl="1" indent="-231775">
              <a:spcBef>
                <a:spcPts val="800"/>
              </a:spcBef>
            </a:pPr>
            <a:r>
              <a:rPr lang="en-US" sz="2000" dirty="0" smtClean="0">
                <a:solidFill>
                  <a:schemeClr val="tx1"/>
                </a:solidFill>
              </a:rPr>
              <a:t>Three </a:t>
            </a:r>
            <a:r>
              <a:rPr lang="en-US" sz="2000" dirty="0">
                <a:solidFill>
                  <a:schemeClr val="tx1"/>
                </a:solidFill>
              </a:rPr>
              <a:t>Rivers Levee Improvement </a:t>
            </a:r>
            <a:r>
              <a:rPr lang="en-US" sz="2000" dirty="0" smtClean="0">
                <a:solidFill>
                  <a:schemeClr val="tx1"/>
                </a:solidFill>
              </a:rPr>
              <a:t>Authority</a:t>
            </a:r>
            <a:r>
              <a:rPr lang="en-US" sz="2000" dirty="0">
                <a:solidFill>
                  <a:schemeClr val="tx1"/>
                </a:solidFill>
              </a:rPr>
              <a:t> </a:t>
            </a:r>
            <a:r>
              <a:rPr lang="en-US" sz="2000" dirty="0" smtClean="0">
                <a:solidFill>
                  <a:schemeClr val="tx1"/>
                </a:solidFill>
              </a:rPr>
              <a:t>: Yuba River, Goldfields, Western Pacific Interceptor Canal</a:t>
            </a:r>
            <a:endParaRPr lang="en-US" sz="2000" dirty="0">
              <a:solidFill>
                <a:schemeClr val="tx1"/>
              </a:solidFill>
            </a:endParaRPr>
          </a:p>
          <a:p>
            <a:pPr marL="666115" lvl="1" indent="-231775">
              <a:spcBef>
                <a:spcPts val="800"/>
              </a:spcBef>
            </a:pPr>
            <a:r>
              <a:rPr lang="en-US" sz="2000" dirty="0" smtClean="0">
                <a:solidFill>
                  <a:schemeClr val="tx1"/>
                </a:solidFill>
              </a:rPr>
              <a:t>West Sacramento Area Flood Control Agency, Southport Project</a:t>
            </a:r>
          </a:p>
          <a:p>
            <a:pPr marL="346075" indent="-231775">
              <a:spcBef>
                <a:spcPts val="1800"/>
              </a:spcBef>
            </a:pPr>
            <a:r>
              <a:rPr lang="en-US" sz="2000" dirty="0" smtClean="0"/>
              <a:t>collaborated with USACE </a:t>
            </a:r>
            <a:r>
              <a:rPr lang="en-US" sz="2000" dirty="0"/>
              <a:t>Sacramento District </a:t>
            </a:r>
            <a:r>
              <a:rPr lang="en-US" sz="2000" dirty="0" smtClean="0"/>
              <a:t>408 staff, DWR, and the local project sponsors and stakeholders</a:t>
            </a:r>
          </a:p>
        </p:txBody>
      </p:sp>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Flood System Alteration Projects</a:t>
            </a:r>
          </a:p>
        </p:txBody>
      </p:sp>
      <p:sp>
        <p:nvSpPr>
          <p:cNvPr id="5" name="Slide Number Placeholder 4"/>
          <p:cNvSpPr>
            <a:spLocks noGrp="1"/>
          </p:cNvSpPr>
          <p:nvPr>
            <p:ph type="sldNum" sz="quarter" idx="4"/>
          </p:nvPr>
        </p:nvSpPr>
        <p:spPr/>
        <p:txBody>
          <a:bodyPr/>
          <a:lstStyle/>
          <a:p>
            <a:fld id="{9F1FB2E3-2BB6-40B9-8235-D524E987E6E0}" type="slidenum">
              <a:rPr lang="en-US" smtClean="0"/>
              <a:pPr/>
              <a:t>9</a:t>
            </a:fld>
            <a:endParaRPr lang="en-US"/>
          </a:p>
        </p:txBody>
      </p:sp>
    </p:spTree>
    <p:extLst>
      <p:ext uri="{BB962C8B-B14F-4D97-AF65-F5344CB8AC3E}">
        <p14:creationId xmlns:p14="http://schemas.microsoft.com/office/powerpoint/2010/main" val="36424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12240</TotalTime>
  <Words>1483</Words>
  <Application>Microsoft Office PowerPoint</Application>
  <PresentationFormat>On-screen Show (4:3)</PresentationFormat>
  <Paragraphs>214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Projects &amp; Environmental BRANCH  overview of 2015/16 Achievements   March 25, 2016</vt:lpstr>
      <vt:lpstr>Background</vt:lpstr>
      <vt:lpstr>Introduction</vt:lpstr>
      <vt:lpstr>Environmental Analysis / Compliance</vt:lpstr>
      <vt:lpstr>Multi-Benefit / Habitat Restoration</vt:lpstr>
      <vt:lpstr>Board Sponsored Projects / Studies</vt:lpstr>
      <vt:lpstr>CVFPP Implementation</vt:lpstr>
      <vt:lpstr>2017 CVFPP Update</vt:lpstr>
      <vt:lpstr>Flood System Alteration Projects</vt:lpstr>
      <vt:lpstr>Bridge and Rail Projects</vt:lpstr>
      <vt:lpstr>Other Branch Activities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Butler, Eric@DWR</cp:lastModifiedBy>
  <cp:revision>1645</cp:revision>
  <cp:lastPrinted>2016-03-24T23:36:15Z</cp:lastPrinted>
  <dcterms:created xsi:type="dcterms:W3CDTF">2010-03-04T17:56:25Z</dcterms:created>
  <dcterms:modified xsi:type="dcterms:W3CDTF">2016-03-25T00:34:47Z</dcterms:modified>
</cp:coreProperties>
</file>